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298" r:id="rId4"/>
    <p:sldId id="293" r:id="rId5"/>
    <p:sldId id="2437" r:id="rId6"/>
    <p:sldId id="2435" r:id="rId7"/>
    <p:sldId id="283" r:id="rId8"/>
    <p:sldId id="296" r:id="rId9"/>
    <p:sldId id="292" r:id="rId10"/>
    <p:sldId id="2438" r:id="rId11"/>
    <p:sldId id="297" r:id="rId12"/>
    <p:sldId id="2436" r:id="rId13"/>
    <p:sldId id="284" r:id="rId14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7" autoAdjust="0"/>
    <p:restoredTop sz="86410" autoAdjust="0"/>
  </p:normalViewPr>
  <p:slideViewPr>
    <p:cSldViewPr snapToGrid="0">
      <p:cViewPr varScale="1">
        <p:scale>
          <a:sx n="63" d="100"/>
          <a:sy n="63" d="100"/>
        </p:scale>
        <p:origin x="1170" y="48"/>
      </p:cViewPr>
      <p:guideLst/>
    </p:cSldViewPr>
  </p:slideViewPr>
  <p:outlineViewPr>
    <p:cViewPr>
      <p:scale>
        <a:sx n="33" d="100"/>
        <a:sy n="33" d="100"/>
      </p:scale>
      <p:origin x="0" y="-175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454"/>
    </p:cViewPr>
  </p:sorterViewPr>
  <p:notesViewPr>
    <p:cSldViewPr snapToGrid="0">
      <p:cViewPr varScale="1">
        <p:scale>
          <a:sx n="89" d="100"/>
          <a:sy n="89" d="100"/>
        </p:scale>
        <p:origin x="37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D0AD56-5B6C-4E6A-B7B4-295B40FE9287}" type="datetime1">
              <a:rPr lang="de-DE" smtClean="0"/>
              <a:t>25.02.2020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25127B-56B1-41E7-870A-1A288A9B9CCE}" type="datetime1">
              <a:rPr lang="de-DE" noProof="0" smtClean="0"/>
              <a:t>25.02.2020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063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48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303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035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84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938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14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755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noProof="0" smtClean="0"/>
              <a:t>8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17732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383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600" b="1" spc="-300" dirty="0"/>
            </a:lvl1pPr>
          </a:lstStyle>
          <a:p>
            <a:pPr lvl="0" algn="r" rtl="0"/>
            <a:r>
              <a:rPr lang="de-DE" noProof="0"/>
              <a:t>Klicken, um Präsentationstitel zu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4520" y="1189040"/>
            <a:ext cx="11002962" cy="49879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44C8ED9-0534-4EC5-8080-49DFF65B3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20" y="0"/>
            <a:ext cx="11002962" cy="1189038"/>
          </a:xfrm>
        </p:spPr>
        <p:txBody>
          <a:bodyPr rtlCol="0">
            <a:normAutofit/>
          </a:bodyPr>
          <a:lstStyle>
            <a:lvl1pPr algn="ctr">
              <a:defRPr sz="3599" b="1" spc="3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C6E0AC-4834-46AF-A953-9EE372259D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4F2F3C-7D16-40A3-A7C1-77AE127D5D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9106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700" b="1" spc="-300" dirty="0"/>
            </a:lvl1pPr>
          </a:lstStyle>
          <a:p>
            <a:pPr lvl="0" algn="r"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400" b="1" spc="-38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55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Linker Platzhalter für Vergleich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Linker Platzhalter für Vergleich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Geben Sie Ihre Beschriftung 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500" b="1" spc="-300" dirty="0"/>
            </a:lvl1pPr>
          </a:lstStyle>
          <a:p>
            <a:pPr lvl="0" algn="r" rtl="0"/>
            <a:r>
              <a:rPr lang="de-DE" noProof="0"/>
              <a:t>Vielen Dank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Vollständiger Name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Telefonnummer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E-Mail-Adresse oder Handle für soziale Medien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Firmenwebsite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de-DE" sz="2500" b="1" i="0" spc="-100" noProof="0">
                <a:solidFill>
                  <a:schemeClr val="accent1"/>
                </a:solidFill>
                <a:latin typeface="+mj-lt"/>
              </a:rPr>
              <a:t>TREY</a:t>
            </a:r>
            <a:r>
              <a:rPr lang="de-DE" sz="1600" b="1" i="0" spc="-100" noProof="0">
                <a:solidFill>
                  <a:schemeClr val="accent1"/>
                </a:solidFill>
                <a:latin typeface="+mj-lt"/>
              </a:rPr>
              <a:t> </a:t>
            </a:r>
            <a:br>
              <a:rPr lang="de-DE" sz="1600" b="1" i="0" spc="-100" baseline="0" noProof="0">
                <a:solidFill>
                  <a:schemeClr val="accent1"/>
                </a:solidFill>
                <a:latin typeface="+mj-lt"/>
              </a:rPr>
            </a:br>
            <a:r>
              <a:rPr lang="de-DE" sz="1200" b="0" i="0" spc="140" noProof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lleideen.com/wohnideen/01/gunstige-buro-schreibtische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hyperlink" Target="https://creativecommons.org/licenses/by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handicap.de/barrierefrei-reisen/reiseart/oeffentliche-verkehrsmitte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 descr="Hände, die sich in einem Kreis treffen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122" y="-267113"/>
            <a:ext cx="9780588" cy="6804025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18" y="325896"/>
            <a:ext cx="8963141" cy="1441943"/>
          </a:xfrm>
        </p:spPr>
        <p:txBody>
          <a:bodyPr rtlCol="0"/>
          <a:lstStyle/>
          <a:p>
            <a:pPr algn="ctr"/>
            <a:r>
              <a:rPr lang="de-DE" sz="2800" dirty="0"/>
              <a:t>             </a:t>
            </a:r>
            <a:r>
              <a:rPr lang="de-DE" sz="3200" dirty="0">
                <a:solidFill>
                  <a:srgbClr val="92D050"/>
                </a:solidFill>
                <a:latin typeface="Calibri"/>
              </a:rPr>
              <a:t>Die  Nanoteilhaber können nach  Eintragung  eine UG werden.</a:t>
            </a:r>
            <a:br>
              <a:rPr lang="de-DE" sz="3200" dirty="0">
                <a:solidFill>
                  <a:srgbClr val="92D050"/>
                </a:solidFill>
                <a:latin typeface="Calibri"/>
              </a:rPr>
            </a:br>
            <a:r>
              <a:rPr lang="de-DE" sz="3200" dirty="0">
                <a:solidFill>
                  <a:srgbClr val="92D050"/>
                </a:solidFill>
                <a:latin typeface="Calibri"/>
              </a:rPr>
              <a:t>                  </a:t>
            </a:r>
            <a:r>
              <a:rPr lang="de-DE" sz="2800" dirty="0"/>
              <a:t>   Erbringen  und  Nutzung  von  Leistungen.</a:t>
            </a:r>
            <a:br>
              <a:rPr lang="de-DE" sz="2800" dirty="0"/>
            </a:br>
            <a:r>
              <a:rPr lang="de-DE" sz="2800" dirty="0"/>
              <a:t>  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55" y="2816080"/>
            <a:ext cx="7775815" cy="1989575"/>
          </a:xfrm>
        </p:spPr>
        <p:txBody>
          <a:bodyPr rtlCol="0"/>
          <a:lstStyle/>
          <a:p>
            <a:pPr algn="ctr" rtl="0"/>
            <a:r>
              <a:rPr lang="de-DE" sz="2600" b="1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A8A364-84F8-4E9E-80FA-10305D38F736}"/>
              </a:ext>
            </a:extLst>
          </p:cNvPr>
          <p:cNvSpPr txBox="1"/>
          <p:nvPr/>
        </p:nvSpPr>
        <p:spPr>
          <a:xfrm>
            <a:off x="1512654" y="3134899"/>
            <a:ext cx="673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 Sie sind Mitglied in der Genossenschaft. </a:t>
            </a: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Arbeitsportal  „Stellwerk“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82ECF5-D9C0-436E-A09D-1323F15340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A6E678-BC23-4370-BC9B-FBCDCAFE86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10</a:t>
            </a:fld>
            <a:endParaRPr lang="de-DE" noProof="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D597E583-23B5-4F9F-A289-C9D957301FD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67225"/>
            <a:ext cx="5232400" cy="5232400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D546276-298C-473F-8FBE-FF2039B0A49B}"/>
              </a:ext>
            </a:extLst>
          </p:cNvPr>
          <p:cNvSpPr txBox="1"/>
          <p:nvPr/>
        </p:nvSpPr>
        <p:spPr>
          <a:xfrm>
            <a:off x="338667" y="5667374"/>
            <a:ext cx="6561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hlinkClick r:id="rId3" tooltip="https://alleideen.com/wohnideen/01/gunstige-buro-schreibtische.html"/>
              </a:rPr>
              <a:t>Dieses Foto</a:t>
            </a:r>
            <a:r>
              <a:rPr lang="de-DE" sz="1200" dirty="0"/>
              <a:t>" von Unbekannter Autor ist lizenziert gemäß </a:t>
            </a:r>
            <a:r>
              <a:rPr lang="de-DE" sz="1200" dirty="0">
                <a:hlinkClick r:id="rId4" tooltip="https://creativecommons.org/licenses/by-nd/3.0/"/>
              </a:rPr>
              <a:t>CC BY-ND</a:t>
            </a:r>
            <a:r>
              <a:rPr lang="de-DE" sz="1200" dirty="0"/>
              <a:t>  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CD14244-635D-486F-8417-75239D263C5F}"/>
              </a:ext>
            </a:extLst>
          </p:cNvPr>
          <p:cNvSpPr txBox="1"/>
          <p:nvPr/>
        </p:nvSpPr>
        <p:spPr>
          <a:xfrm>
            <a:off x="6096000" y="15397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   Jährliche Nutzung des Datensatzes beträgt ?</a:t>
            </a:r>
          </a:p>
          <a:p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14ADC54-2629-43F3-BFF7-A80E9DC8E9FF}"/>
              </a:ext>
            </a:extLst>
          </p:cNvPr>
          <p:cNvSpPr txBox="1"/>
          <p:nvPr/>
        </p:nvSpPr>
        <p:spPr>
          <a:xfrm>
            <a:off x="6395520" y="3835760"/>
            <a:ext cx="536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Diese</a:t>
            </a:r>
            <a:r>
              <a:rPr lang="de-DE" b="1" dirty="0"/>
              <a:t> </a:t>
            </a:r>
            <a:r>
              <a:rPr lang="de-DE" b="1" dirty="0">
                <a:solidFill>
                  <a:srgbClr val="0070C0"/>
                </a:solidFill>
              </a:rPr>
              <a:t>Vereinbarungswert</a:t>
            </a:r>
            <a:r>
              <a:rPr lang="de-DE" dirty="0">
                <a:solidFill>
                  <a:srgbClr val="0070C0"/>
                </a:solidFill>
              </a:rPr>
              <a:t>e </a:t>
            </a:r>
            <a:r>
              <a:rPr lang="de-DE" dirty="0"/>
              <a:t>können innerhalb des Quartalszeit für aktuelle Sachlagen behandelt werden. 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5D0E3DEE-9D97-4163-B48B-19DF367CB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089" y="853104"/>
            <a:ext cx="5048818" cy="275375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74C7C6F-1215-4EBE-8540-419BED786AF6}"/>
              </a:ext>
            </a:extLst>
          </p:cNvPr>
          <p:cNvSpPr/>
          <p:nvPr/>
        </p:nvSpPr>
        <p:spPr>
          <a:xfrm>
            <a:off x="6354178" y="59062"/>
            <a:ext cx="4790640" cy="6991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22A3CC1-CEC1-4F6F-920B-39A1EC49D3A9}"/>
              </a:ext>
            </a:extLst>
          </p:cNvPr>
          <p:cNvSpPr txBox="1"/>
          <p:nvPr/>
        </p:nvSpPr>
        <p:spPr>
          <a:xfrm>
            <a:off x="6136891" y="4665174"/>
            <a:ext cx="588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Es sind Geldwerte die zur Absicherung verwendet können.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99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200" y="5037452"/>
            <a:ext cx="11340000" cy="432000"/>
          </a:xfrm>
        </p:spPr>
        <p:txBody>
          <a:bodyPr rtlCol="0"/>
          <a:lstStyle/>
          <a:p>
            <a:pPr rtl="0"/>
            <a:r>
              <a:rPr lang="de-DE" dirty="0"/>
              <a:t> Konzepterstellung  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11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1D2835-9E0E-44CC-B8D2-37AE1BE6AA55}"/>
              </a:ext>
            </a:extLst>
          </p:cNvPr>
          <p:cNvSpPr txBox="1"/>
          <p:nvPr/>
        </p:nvSpPr>
        <p:spPr>
          <a:xfrm>
            <a:off x="716290" y="5541452"/>
            <a:ext cx="687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Marken Nr. 301 16 065 Der gute Geist für Projekte und Service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75F1251-2A9F-4E48-94EA-64042619B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754" y="2484752"/>
            <a:ext cx="1960237" cy="2552700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6C0741F6-32CE-485B-98B6-5778BCCDFB0B}"/>
              </a:ext>
            </a:extLst>
          </p:cNvPr>
          <p:cNvSpPr/>
          <p:nvPr/>
        </p:nvSpPr>
        <p:spPr>
          <a:xfrm>
            <a:off x="5928360" y="6118206"/>
            <a:ext cx="6263640" cy="7397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Rechte und Umsetzung</a:t>
            </a:r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platzhalter 22" descr="Lächelnde Frau an einem Laptop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91461"/>
            <a:ext cx="12192000" cy="732587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400" y="5977635"/>
            <a:ext cx="6527600" cy="339067"/>
          </a:xfrm>
        </p:spPr>
        <p:txBody>
          <a:bodyPr rtlCol="0"/>
          <a:lstStyle/>
          <a:p>
            <a:r>
              <a:rPr lang="de-DE" sz="2400" dirty="0"/>
              <a:t>          Vieles    der   Daten -Bearbeitung   erfolgt e   innerhalb   des   </a:t>
            </a:r>
            <a:r>
              <a:rPr lang="de-DE" sz="2400" dirty="0">
                <a:solidFill>
                  <a:schemeClr val="accent3">
                    <a:lumMod val="75000"/>
                  </a:schemeClr>
                </a:solidFill>
              </a:rPr>
              <a:t>VRR.</a:t>
            </a:r>
            <a:r>
              <a:rPr lang="de-DE" sz="2400" dirty="0"/>
              <a:t>       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 flipV="1">
            <a:off x="8839201" y="1553481"/>
            <a:ext cx="2423159" cy="778239"/>
          </a:xfrm>
        </p:spPr>
        <p:txBody>
          <a:bodyPr rtlCol="0"/>
          <a:lstStyle/>
          <a:p>
            <a:pPr algn="ctr" rtl="0"/>
            <a:r>
              <a:rPr lang="de-DE" dirty="0"/>
              <a:t> </a:t>
            </a:r>
            <a:r>
              <a:rPr lang="de-DE" sz="2400" b="1" dirty="0">
                <a:solidFill>
                  <a:schemeClr val="accent3">
                    <a:lumMod val="75000"/>
                  </a:schemeClr>
                </a:solidFill>
              </a:rPr>
              <a:t>VRR</a:t>
            </a:r>
            <a:r>
              <a:rPr lang="de-DE" b="1" dirty="0"/>
              <a:t> hat die Kartennummern.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2</a:t>
            </a:fld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6D5E49A-35AB-4A73-8D79-DE3CA3604F17}"/>
              </a:ext>
            </a:extLst>
          </p:cNvPr>
          <p:cNvSpPr/>
          <p:nvPr/>
        </p:nvSpPr>
        <p:spPr>
          <a:xfrm flipH="1">
            <a:off x="9787466" y="6371352"/>
            <a:ext cx="2404533" cy="4866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D1230AF-6C3E-4E9F-8566-B64342F1E3F1}"/>
              </a:ext>
            </a:extLst>
          </p:cNvPr>
          <p:cNvSpPr txBox="1">
            <a:spLocks/>
          </p:cNvSpPr>
          <p:nvPr/>
        </p:nvSpPr>
        <p:spPr>
          <a:xfrm rot="10800000" flipV="1">
            <a:off x="274320" y="123593"/>
            <a:ext cx="3962400" cy="74458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292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962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7632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 </a:t>
            </a:r>
            <a:r>
              <a:rPr lang="de-DE" sz="2400" b="1" dirty="0">
                <a:solidFill>
                  <a:schemeClr val="accent3">
                    <a:lumMod val="75000"/>
                  </a:schemeClr>
                </a:solidFill>
              </a:rPr>
              <a:t>VRR</a:t>
            </a:r>
            <a:r>
              <a:rPr lang="de-DE" b="1" dirty="0"/>
              <a:t> </a:t>
            </a:r>
            <a:r>
              <a:rPr lang="de-DE" dirty="0"/>
              <a:t>ist der Kernleistungsträger.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7CC8AF-2C0E-4F2F-A524-77FE4FF7F81C}"/>
              </a:ext>
            </a:extLst>
          </p:cNvPr>
          <p:cNvSpPr/>
          <p:nvPr/>
        </p:nvSpPr>
        <p:spPr>
          <a:xfrm flipH="1">
            <a:off x="716280" y="3198168"/>
            <a:ext cx="3666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FA6EA72-8286-456D-962A-635BD29FF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600459" y="241768"/>
            <a:ext cx="9170258" cy="4842546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399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97B4C68-C77C-441E-92FB-B16A0472C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99412" y="729334"/>
            <a:ext cx="11023492" cy="4701067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399" dirty="0"/>
          </a:p>
        </p:txBody>
      </p:sp>
      <p:graphicFrame>
        <p:nvGraphicFramePr>
          <p:cNvPr id="6" name="Tabelle 2">
            <a:extLst>
              <a:ext uri="{FF2B5EF4-FFF2-40B4-BE49-F238E27FC236}">
                <a16:creationId xmlns:a16="http://schemas.microsoft.com/office/drawing/2014/main" id="{0E9A2E70-9C73-45A4-9B0C-E2433CF2A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27600"/>
              </p:ext>
            </p:extLst>
          </p:nvPr>
        </p:nvGraphicFramePr>
        <p:xfrm>
          <a:off x="499413" y="1759862"/>
          <a:ext cx="10621997" cy="356079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srgbClr val="C0F400">
                      <a:alpha val="20000"/>
                    </a:srgbClr>
                  </a:outerShdw>
                </a:effectLst>
                <a:tableStyleId>{5C22544A-7EE6-4342-B048-85BDC9FD1C3A}</a:tableStyleId>
              </a:tblPr>
              <a:tblGrid>
                <a:gridCol w="2557844">
                  <a:extLst>
                    <a:ext uri="{9D8B030D-6E8A-4147-A177-3AD203B41FA5}">
                      <a16:colId xmlns:a16="http://schemas.microsoft.com/office/drawing/2014/main" val="2481577866"/>
                    </a:ext>
                  </a:extLst>
                </a:gridCol>
                <a:gridCol w="2674209">
                  <a:extLst>
                    <a:ext uri="{9D8B030D-6E8A-4147-A177-3AD203B41FA5}">
                      <a16:colId xmlns:a16="http://schemas.microsoft.com/office/drawing/2014/main" val="2836427615"/>
                    </a:ext>
                  </a:extLst>
                </a:gridCol>
                <a:gridCol w="2434523">
                  <a:extLst>
                    <a:ext uri="{9D8B030D-6E8A-4147-A177-3AD203B41FA5}">
                      <a16:colId xmlns:a16="http://schemas.microsoft.com/office/drawing/2014/main" val="310093864"/>
                    </a:ext>
                  </a:extLst>
                </a:gridCol>
                <a:gridCol w="2955421">
                  <a:extLst>
                    <a:ext uri="{9D8B030D-6E8A-4147-A177-3AD203B41FA5}">
                      <a16:colId xmlns:a16="http://schemas.microsoft.com/office/drawing/2014/main" val="2023951014"/>
                    </a:ext>
                  </a:extLst>
                </a:gridCol>
              </a:tblGrid>
              <a:tr h="595877">
                <a:tc>
                  <a:txBody>
                    <a:bodyPr/>
                    <a:lstStyle/>
                    <a:p>
                      <a:pPr algn="ctr" rtl="0"/>
                      <a:r>
                        <a:rPr lang="de-DE" sz="2400" dirty="0">
                          <a:solidFill>
                            <a:srgbClr val="92D050"/>
                          </a:solidFill>
                        </a:rPr>
                        <a:t>VRR</a:t>
                      </a:r>
                      <a:r>
                        <a:rPr lang="de" sz="2400" dirty="0">
                          <a:solidFill>
                            <a:srgbClr val="92D050"/>
                          </a:solidFill>
                        </a:rPr>
                        <a:t> </a:t>
                      </a:r>
                      <a:endParaRPr lang="ru-RU" sz="2400" b="1" i="0" dirty="0">
                        <a:solidFill>
                          <a:srgbClr val="92D050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19" marR="67619" marT="34986" marB="34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000" b="1" i="0" dirty="0">
                          <a:solidFill>
                            <a:schemeClr val="accent5">
                              <a:lumMod val="75000"/>
                              <a:lumOff val="25000"/>
                            </a:schemeClr>
                          </a:solidFill>
                          <a:latin typeface="Gill Sans" panose="020B0502020104020203" pitchFamily="34" charset="-79"/>
                          <a:ea typeface="Roboto Black" panose="02000000000000000000" pitchFamily="2" charset="0"/>
                          <a:cs typeface="Gill Sans" panose="020B0502020104020203" pitchFamily="34" charset="-79"/>
                        </a:rPr>
                        <a:t>Nanoteilhaber</a:t>
                      </a:r>
                      <a:endParaRPr lang="ru-RU" sz="2000" b="1" i="0" dirty="0">
                        <a:solidFill>
                          <a:schemeClr val="accent5">
                            <a:lumMod val="75000"/>
                            <a:lumOff val="25000"/>
                          </a:schemeClr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19" marR="67619" marT="34986" marB="34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400" dirty="0">
                          <a:solidFill>
                            <a:srgbClr val="2F3342"/>
                          </a:solidFill>
                        </a:rPr>
                        <a:t>Schnittstellen</a:t>
                      </a:r>
                      <a:endParaRPr lang="ru-RU" sz="2400" b="1" i="0" dirty="0">
                        <a:solidFill>
                          <a:srgbClr val="2F334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19" marR="67619" marT="34986" marB="3498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400" dirty="0">
                          <a:solidFill>
                            <a:srgbClr val="2F3342"/>
                          </a:solidFill>
                        </a:rPr>
                        <a:t>Zusätze</a:t>
                      </a:r>
                      <a:endParaRPr lang="ru-RU" sz="2400" b="1" i="0" dirty="0">
                        <a:solidFill>
                          <a:srgbClr val="2F3342"/>
                        </a:solidFill>
                        <a:latin typeface="Gill Sans" panose="020B0502020104020203" pitchFamily="34" charset="-79"/>
                        <a:ea typeface="Roboto Black" panose="02000000000000000000" pitchFamily="2" charset="0"/>
                        <a:cs typeface="Gill Sans" panose="020B0502020104020203" pitchFamily="34" charset="-79"/>
                      </a:endParaRPr>
                    </a:p>
                  </a:txBody>
                  <a:tcPr marL="67619" marR="67619" marT="34986" marB="3498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20419"/>
                  </a:ext>
                </a:extLst>
              </a:tr>
              <a:tr h="496581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>
                          <a:solidFill>
                            <a:schemeClr val="bg1"/>
                          </a:solidFill>
                          <a:latin typeface="Gill Sans Light" panose="020B0302020104020203" pitchFamily="34" charset="-79"/>
                          <a:ea typeface="Roboto Light" panose="02000000000000000000" pitchFamily="2" charset="0"/>
                          <a:cs typeface="Gill Sans Light" panose="020B0302020104020203" pitchFamily="34" charset="-79"/>
                        </a:rPr>
                        <a:t>Vielfahrer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400" b="1" dirty="0">
                          <a:solidFill>
                            <a:srgbClr val="FFFF00"/>
                          </a:solidFill>
                        </a:rPr>
                        <a:t>Anmeldung im Stellwerk nötig.</a:t>
                      </a:r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.</a:t>
                      </a:r>
                      <a:endParaRPr lang="ru-RU" sz="1400" b="0" i="0" dirty="0">
                        <a:solidFill>
                          <a:srgbClr val="00B050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Transporter Hagebau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E-Bike  Lasten-Bike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46291"/>
                  </a:ext>
                </a:extLst>
              </a:tr>
              <a:tr h="360656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dirty="0">
                          <a:solidFill>
                            <a:schemeClr val="bg1"/>
                          </a:solidFill>
                          <a:latin typeface="Gill Sans Light" panose="020B0302020104020203" pitchFamily="34" charset="-79"/>
                          <a:ea typeface="Roboto Light" panose="02000000000000000000" pitchFamily="2" charset="0"/>
                          <a:cs typeface="Gill Sans Light" panose="020B0302020104020203" pitchFamily="34" charset="-79"/>
                        </a:rPr>
                        <a:t>Zeitliche Fahrer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Zertifizierungen ?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Leistungen von Mitgliedern.</a:t>
                      </a:r>
                      <a:endParaRPr lang="ru-RU" sz="1400" b="1" i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Rikscha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07855"/>
                  </a:ext>
                </a:extLst>
              </a:tr>
              <a:tr h="286931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Alles VKR  Kartenbesitzer ?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Fahrzeugbereitstellung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Fahrbegleitung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125802"/>
                  </a:ext>
                </a:extLst>
              </a:tr>
              <a:tr h="502184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Fahrerschutzversicherung ?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Hotline Datenbank Stellwerk</a:t>
                      </a:r>
                    </a:p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5552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rgbClr val="FFFF00"/>
                          </a:solidFill>
                        </a:rPr>
                        <a:t>Fahrbereitschaft Erklärung</a:t>
                      </a:r>
                      <a:endParaRPr lang="ru-RU" sz="1400" b="1" i="0" dirty="0">
                        <a:solidFill>
                          <a:srgbClr val="FFFF00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646690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</a:rPr>
                        <a:t>Paketübergabe</a:t>
                      </a: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17077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70C0"/>
                          </a:solidFill>
                          <a:hlinkClick r:id="rId3"/>
                        </a:rPr>
                        <a:t>Handikap</a:t>
                      </a:r>
                      <a:endParaRPr lang="ru-RU" sz="1600" b="0" i="0" dirty="0">
                        <a:solidFill>
                          <a:srgbClr val="0070C0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70745"/>
                  </a:ext>
                </a:extLst>
              </a:tr>
              <a:tr h="34507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dirty="0">
                        <a:solidFill>
                          <a:schemeClr val="bg1"/>
                        </a:solidFill>
                        <a:latin typeface="Gill Sans Light" panose="020B0302020104020203" pitchFamily="34" charset="-79"/>
                        <a:ea typeface="Roboto Light" panose="02000000000000000000" pitchFamily="2" charset="0"/>
                        <a:cs typeface="Gill Sans Light" panose="020B0302020104020203" pitchFamily="34" charset="-79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625" marR="64625" marT="34986" marB="34986" anchor="ctr">
                    <a:solidFill>
                      <a:srgbClr val="2F33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14759"/>
                  </a:ext>
                </a:extLst>
              </a:tr>
            </a:tbl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8DF2641-88A5-4690-98BC-859695C8E3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159" y="6422881"/>
            <a:ext cx="4123632" cy="347121"/>
          </a:xfrm>
        </p:spPr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6CF05E3-FE3F-45C6-A2C5-9F5408F4F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de-DE" smtClean="0"/>
              <a:pPr rtl="0"/>
              <a:t>3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43B6D9A-DBE8-48BC-9C3F-C574C9137FA7}"/>
              </a:ext>
            </a:extLst>
          </p:cNvPr>
          <p:cNvSpPr txBox="1"/>
          <p:nvPr/>
        </p:nvSpPr>
        <p:spPr>
          <a:xfrm flipH="1">
            <a:off x="669096" y="822195"/>
            <a:ext cx="104523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                 Ein Überblick einer möglichen Kooperation mit einer zweckgebundenen Genossenschaft</a:t>
            </a:r>
          </a:p>
          <a:p>
            <a:pPr algn="ctr"/>
            <a:r>
              <a:rPr lang="de-DE" sz="2000" b="1" dirty="0">
                <a:solidFill>
                  <a:srgbClr val="FF0000"/>
                </a:solidFill>
              </a:rPr>
              <a:t>Stellwerk </a:t>
            </a:r>
            <a:r>
              <a:rPr lang="de-DE" b="1" dirty="0">
                <a:solidFill>
                  <a:srgbClr val="FF0000"/>
                </a:solidFill>
              </a:rPr>
              <a:t>?</a:t>
            </a:r>
            <a:r>
              <a:rPr lang="de-DE" dirty="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41F66F-7C5E-42E8-8705-AD44A9D9AEA4}"/>
              </a:ext>
            </a:extLst>
          </p:cNvPr>
          <p:cNvSpPr txBox="1"/>
          <p:nvPr/>
        </p:nvSpPr>
        <p:spPr>
          <a:xfrm>
            <a:off x="1224365" y="5686911"/>
            <a:ext cx="992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Diese angemeldeten  </a:t>
            </a:r>
            <a:r>
              <a:rPr lang="de-DE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Aktive Nanoteilnehme</a:t>
            </a:r>
            <a:r>
              <a:rPr lang="de-DE" dirty="0"/>
              <a:t>r können ihre Wertanteile auf ihrem Konto bearbeiten. </a:t>
            </a:r>
          </a:p>
        </p:txBody>
      </p:sp>
    </p:spTree>
    <p:extLst>
      <p:ext uri="{BB962C8B-B14F-4D97-AF65-F5344CB8AC3E}">
        <p14:creationId xmlns:p14="http://schemas.microsoft.com/office/powerpoint/2010/main" val="222643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2882" y="121158"/>
            <a:ext cx="3630118" cy="1966031"/>
          </a:xfrm>
        </p:spPr>
        <p:txBody>
          <a:bodyPr rtlCol="0"/>
          <a:lstStyle/>
          <a:p>
            <a:pPr marL="0" indent="0" algn="ctr" rtl="0">
              <a:buNone/>
            </a:pPr>
            <a:r>
              <a:rPr lang="de-DE" sz="2000" dirty="0"/>
              <a:t>Im bestehenden Projekten der </a:t>
            </a:r>
            <a:r>
              <a:rPr lang="de-DE" sz="2000" b="1" dirty="0">
                <a:solidFill>
                  <a:srgbClr val="00B050"/>
                </a:solidFill>
              </a:rPr>
              <a:t>VRR</a:t>
            </a:r>
            <a:r>
              <a:rPr lang="de-DE" sz="2000" dirty="0"/>
              <a:t> sind die </a:t>
            </a:r>
            <a:r>
              <a:rPr lang="de-DE" sz="2000" b="1" dirty="0"/>
              <a:t>Ticketnutzer</a:t>
            </a:r>
            <a:r>
              <a:rPr lang="de-DE" sz="2000" dirty="0"/>
              <a:t> als loyale Personen der Verkehrsbetriebe aufgelistet.</a:t>
            </a:r>
          </a:p>
          <a:p>
            <a:pPr marL="0" indent="0" algn="ctr">
              <a:buNone/>
            </a:pPr>
            <a:r>
              <a:rPr lang="de-DE" sz="2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Gill Sans" panose="020B0502020104020203" pitchFamily="34" charset="-79"/>
                <a:ea typeface="Roboto Black" panose="02000000000000000000" pitchFamily="2" charset="0"/>
                <a:cs typeface="Gill Sans" panose="020B0502020104020203" pitchFamily="34" charset="-79"/>
              </a:rPr>
              <a:t>Nanoteilhaber</a:t>
            </a:r>
            <a:endParaRPr lang="de-DE" sz="2000" dirty="0"/>
          </a:p>
          <a:p>
            <a:pPr marL="0" indent="0" algn="ctr" rtl="0">
              <a:buNone/>
            </a:pPr>
            <a:endParaRPr lang="de-DE" sz="2000" dirty="0"/>
          </a:p>
        </p:txBody>
      </p:sp>
      <p:pic>
        <p:nvPicPr>
          <p:cNvPr id="9" name="Bildplatzhalter 8" descr="Hände, die ein Mobiltelefon berühren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488" y="119174"/>
            <a:ext cx="4648200" cy="985000"/>
          </a:xfrm>
        </p:spPr>
        <p:txBody>
          <a:bodyPr rtlCol="0"/>
          <a:lstStyle/>
          <a:p>
            <a:pPr algn="l" rtl="0"/>
            <a:r>
              <a:rPr lang="de-DE" sz="6000" spc="-300" dirty="0"/>
              <a:t> Die Sachlage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96000" y="5695200"/>
            <a:ext cx="6096000" cy="1162800"/>
          </a:xfrm>
        </p:spPr>
        <p:txBody>
          <a:bodyPr rtlCol="0"/>
          <a:lstStyle/>
          <a:p>
            <a:pPr algn="ctr"/>
            <a:r>
              <a:rPr lang="de-DE" dirty="0"/>
              <a:t>Nach Zustimmung Daten der Ticketnutzer zu nutzen ist eine Option.</a:t>
            </a:r>
          </a:p>
          <a:p>
            <a:pPr algn="l" rtl="0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314423D-03AB-4E04-BA67-71B5CEDA2567}"/>
              </a:ext>
            </a:extLst>
          </p:cNvPr>
          <p:cNvSpPr txBox="1"/>
          <p:nvPr/>
        </p:nvSpPr>
        <p:spPr>
          <a:xfrm>
            <a:off x="573679" y="3715592"/>
            <a:ext cx="49508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verantwortungsvollen Bürger mit </a:t>
            </a:r>
            <a:r>
              <a:rPr lang="de-DE" b="1" dirty="0">
                <a:solidFill>
                  <a:srgbClr val="FF0000"/>
                </a:solidFill>
              </a:rPr>
              <a:t>Fahrberechtigungsschein</a:t>
            </a:r>
            <a:r>
              <a:rPr lang="de-DE" b="1" dirty="0"/>
              <a:t> möchten auf erlernte Fahrtechnik nicht verzichten noch verlernen . </a:t>
            </a:r>
          </a:p>
          <a:p>
            <a:pPr algn="ctr"/>
            <a:r>
              <a:rPr lang="de-DE" dirty="0"/>
              <a:t>--------------</a:t>
            </a:r>
          </a:p>
          <a:p>
            <a:pPr algn="ctr"/>
            <a:r>
              <a:rPr lang="de-DE" b="1" dirty="0">
                <a:solidFill>
                  <a:srgbClr val="00B050"/>
                </a:solidFill>
              </a:rPr>
              <a:t>Das Erkennen in den überlasteten Ballungen sich für öffentliche Verkehrs Lösung zu entscheiden, ist positiv.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2046E49-1B57-45B9-A17D-EADADC4EF187}"/>
              </a:ext>
            </a:extLst>
          </p:cNvPr>
          <p:cNvCxnSpPr>
            <a:cxnSpLocks/>
          </p:cNvCxnSpPr>
          <p:nvPr/>
        </p:nvCxnSpPr>
        <p:spPr>
          <a:xfrm flipH="1">
            <a:off x="350267" y="1952236"/>
            <a:ext cx="4922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3637683A-09B5-4EA2-BEA3-142391CEB851}"/>
              </a:ext>
            </a:extLst>
          </p:cNvPr>
          <p:cNvSpPr txBox="1"/>
          <p:nvPr/>
        </p:nvSpPr>
        <p:spPr>
          <a:xfrm>
            <a:off x="-166678" y="1629070"/>
            <a:ext cx="595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Sie können vertrauter Begleiter nach persönlichen Wünschen in einem gesicherten Umfeld werden.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A5D87D-DB61-4EDD-AD2C-25014626550F}"/>
              </a:ext>
            </a:extLst>
          </p:cNvPr>
          <p:cNvSpPr txBox="1"/>
          <p:nvPr/>
        </p:nvSpPr>
        <p:spPr>
          <a:xfrm>
            <a:off x="207160" y="5861101"/>
            <a:ext cx="5256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Gill Sans" panose="020B0502020104020203" pitchFamily="34" charset="-79"/>
                <a:ea typeface="Roboto Black" panose="02000000000000000000" pitchFamily="2" charset="0"/>
                <a:cs typeface="Gill Sans" panose="020B0502020104020203" pitchFamily="34" charset="-79"/>
              </a:rPr>
              <a:t>Als</a:t>
            </a:r>
            <a:r>
              <a:rPr lang="de-DE" sz="16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Gill Sans" panose="020B0502020104020203" pitchFamily="34" charset="-79"/>
                <a:ea typeface="Roboto Black" panose="02000000000000000000" pitchFamily="2" charset="0"/>
                <a:cs typeface="Gill Sans" panose="020B0502020104020203" pitchFamily="34" charset="-79"/>
              </a:rPr>
              <a:t> Nanoteilhaber </a:t>
            </a:r>
            <a:r>
              <a:rPr lang="de-DE" sz="1600" dirty="0">
                <a:latin typeface="Gill Sans" panose="020B0502020104020203" pitchFamily="34" charset="-79"/>
                <a:ea typeface="Roboto Black" panose="02000000000000000000" pitchFamily="2" charset="0"/>
                <a:cs typeface="Gill Sans" panose="020B0502020104020203" pitchFamily="34" charset="-79"/>
              </a:rPr>
              <a:t>mit einer Kontoverbindung haben sie die Möglichkeit </a:t>
            </a:r>
            <a:r>
              <a:rPr lang="de-DE" sz="1600" b="1" dirty="0">
                <a:solidFill>
                  <a:srgbClr val="00B050"/>
                </a:solidFill>
                <a:latin typeface="Gill Sans" panose="020B0502020104020203" pitchFamily="34" charset="-79"/>
                <a:ea typeface="Roboto Black" panose="02000000000000000000" pitchFamily="2" charset="0"/>
                <a:cs typeface="Gill Sans" panose="020B0502020104020203" pitchFamily="34" charset="-79"/>
              </a:rPr>
              <a:t>Leistungen</a:t>
            </a:r>
            <a:r>
              <a:rPr lang="de-DE" sz="1600" b="1" dirty="0">
                <a:latin typeface="Gill Sans" panose="020B0502020104020203" pitchFamily="34" charset="-79"/>
                <a:ea typeface="Roboto Black" panose="02000000000000000000" pitchFamily="2" charset="0"/>
                <a:cs typeface="Gill Sans" panose="020B0502020104020203" pitchFamily="34" charset="-79"/>
              </a:rPr>
              <a:t> zu Erbringen und Erhalten.</a:t>
            </a:r>
            <a:endParaRPr lang="ru-RU" sz="1600" b="1" dirty="0">
              <a:latin typeface="Gill Sans" panose="020B0502020104020203" pitchFamily="34" charset="-79"/>
              <a:ea typeface="Roboto Black" panose="02000000000000000000" pitchFamily="2" charset="0"/>
              <a:cs typeface="Gill Sans" panose="020B0502020104020203" pitchFamily="34" charset="-79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D3C573F-FE88-4DBC-A908-288534055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4" y="2205671"/>
            <a:ext cx="3861706" cy="159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5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800" y="2626373"/>
            <a:ext cx="5802400" cy="2997483"/>
          </a:xfrm>
        </p:spPr>
        <p:txBody>
          <a:bodyPr rtlCol="0"/>
          <a:lstStyle/>
          <a:p>
            <a:pPr marL="0" indent="0" rtl="0">
              <a:buNone/>
            </a:pPr>
            <a:r>
              <a:rPr lang="de-DE" dirty="0"/>
              <a:t> </a:t>
            </a:r>
          </a:p>
        </p:txBody>
      </p:sp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67" y="80145"/>
            <a:ext cx="5744533" cy="627742"/>
          </a:xfrm>
        </p:spPr>
        <p:txBody>
          <a:bodyPr rtlCol="0"/>
          <a:lstStyle/>
          <a:p>
            <a:pPr algn="ctr"/>
            <a:r>
              <a:rPr lang="de-DE" sz="3200" spc="-300" dirty="0"/>
              <a:t>Selbstentscheidung   zur Teilnahme</a:t>
            </a:r>
            <a:r>
              <a:rPr lang="de-DE" sz="2400" spc="-300" dirty="0"/>
              <a:t>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869681" y="6008914"/>
            <a:ext cx="3206564" cy="777755"/>
          </a:xfrm>
        </p:spPr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CEF0E8-45C0-4986-AD62-CCFCFC8CE410}"/>
              </a:ext>
            </a:extLst>
          </p:cNvPr>
          <p:cNvSpPr txBox="1"/>
          <p:nvPr/>
        </p:nvSpPr>
        <p:spPr>
          <a:xfrm>
            <a:off x="607113" y="0"/>
            <a:ext cx="489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0070C0"/>
                </a:solidFill>
              </a:rPr>
              <a:t>Durch ihre Vorauszahlung sind Ticketbenutzer  bewährte  Leistungsträger.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742A832-D885-49CE-92DC-8333FF29C2CB}"/>
              </a:ext>
            </a:extLst>
          </p:cNvPr>
          <p:cNvSpPr txBox="1"/>
          <p:nvPr/>
        </p:nvSpPr>
        <p:spPr>
          <a:xfrm>
            <a:off x="399090" y="683398"/>
            <a:ext cx="505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Dieser Datensatz mit einer </a:t>
            </a:r>
            <a:r>
              <a:rPr lang="de-DE" b="1" dirty="0">
                <a:solidFill>
                  <a:schemeClr val="accent6"/>
                </a:solidFill>
              </a:rPr>
              <a:t>Kartennummer</a:t>
            </a:r>
            <a:r>
              <a:rPr lang="de-DE" dirty="0"/>
              <a:t> ist bei der </a:t>
            </a:r>
            <a:r>
              <a:rPr lang="de-DE" b="1" dirty="0">
                <a:solidFill>
                  <a:schemeClr val="accent3">
                    <a:lumMod val="75000"/>
                  </a:schemeClr>
                </a:solidFill>
              </a:rPr>
              <a:t>VRR </a:t>
            </a:r>
            <a:r>
              <a:rPr lang="de-DE" dirty="0"/>
              <a:t>schon  vorhanden.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15D4865-29FB-4756-8C2D-304BC4341E03}"/>
              </a:ext>
            </a:extLst>
          </p:cNvPr>
          <p:cNvSpPr txBox="1"/>
          <p:nvPr/>
        </p:nvSpPr>
        <p:spPr>
          <a:xfrm>
            <a:off x="170800" y="1359798"/>
            <a:ext cx="566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Bei einer Anmeldung im Bedarfsfall verfügbar.</a:t>
            </a:r>
          </a:p>
          <a:p>
            <a:r>
              <a:rPr lang="de-DE" b="1" dirty="0"/>
              <a:t>Für Nutzer als separate mobile </a:t>
            </a:r>
            <a:r>
              <a:rPr lang="de-DE" b="1" dirty="0">
                <a:solidFill>
                  <a:srgbClr val="0070C0"/>
                </a:solidFill>
              </a:rPr>
              <a:t>Leistungsgebe</a:t>
            </a:r>
            <a:r>
              <a:rPr lang="de-DE" b="1" i="1" dirty="0">
                <a:solidFill>
                  <a:srgbClr val="0070C0"/>
                </a:solidFill>
              </a:rPr>
              <a:t>r</a:t>
            </a:r>
            <a:r>
              <a:rPr lang="de-DE" b="1" i="1" dirty="0"/>
              <a:t> </a:t>
            </a:r>
            <a:r>
              <a:rPr lang="de-DE" b="1" dirty="0"/>
              <a:t>und    </a:t>
            </a:r>
            <a:r>
              <a:rPr lang="de-DE" b="1" i="1" dirty="0"/>
              <a:t> </a:t>
            </a:r>
          </a:p>
          <a:p>
            <a:pPr algn="ctr"/>
            <a:r>
              <a:rPr lang="de-DE" b="1" dirty="0">
                <a:solidFill>
                  <a:srgbClr val="0070C0"/>
                </a:solidFill>
              </a:rPr>
              <a:t> </a:t>
            </a:r>
            <a:r>
              <a:rPr lang="de-DE" b="1" dirty="0"/>
              <a:t>für angemeldete </a:t>
            </a:r>
            <a:r>
              <a:rPr lang="de-DE" b="1" dirty="0">
                <a:solidFill>
                  <a:srgbClr val="0070C0"/>
                </a:solidFill>
              </a:rPr>
              <a:t>Leistungsnehmer.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8917348-DAD7-4CB4-8011-C471BF8EDAA3}"/>
              </a:ext>
            </a:extLst>
          </p:cNvPr>
          <p:cNvSpPr txBox="1"/>
          <p:nvPr/>
        </p:nvSpPr>
        <p:spPr>
          <a:xfrm>
            <a:off x="-56892" y="3967273"/>
            <a:ext cx="5797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 Diese </a:t>
            </a:r>
            <a:r>
              <a:rPr lang="de-DE" b="1" dirty="0">
                <a:solidFill>
                  <a:schemeClr val="accent6"/>
                </a:solidFill>
              </a:rPr>
              <a:t>Kartennummern</a:t>
            </a:r>
            <a:r>
              <a:rPr lang="de-DE" dirty="0"/>
              <a:t> ermöglicht nach Einwilligung in diesem separatem </a:t>
            </a:r>
            <a:r>
              <a:rPr lang="de-DE" b="1" dirty="0">
                <a:solidFill>
                  <a:srgbClr val="FFC000"/>
                </a:solidFill>
              </a:rPr>
              <a:t>Stellwerk</a:t>
            </a:r>
            <a:r>
              <a:rPr lang="de-DE" dirty="0"/>
              <a:t> Vorteile.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B03C4D6-1C23-4CBE-98D3-00E5766D35BD}"/>
              </a:ext>
            </a:extLst>
          </p:cNvPr>
          <p:cNvCxnSpPr>
            <a:cxnSpLocks/>
          </p:cNvCxnSpPr>
          <p:nvPr/>
        </p:nvCxnSpPr>
        <p:spPr>
          <a:xfrm flipH="1">
            <a:off x="607113" y="1329729"/>
            <a:ext cx="4816331" cy="30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2BE7DE0A-DE3E-492E-AB28-3E5B8A89971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55" r="2155"/>
          <a:stretch>
            <a:fillRect/>
          </a:stretch>
        </p:blipFill>
        <p:spPr>
          <a:xfrm>
            <a:off x="6096000" y="-1"/>
            <a:ext cx="6561618" cy="6858001"/>
          </a:xfr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1E02C0E-87DE-4B44-A374-7710AA17B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916" y="2829370"/>
            <a:ext cx="2824896" cy="62399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84A5CBA-77FC-4383-8C15-DD16A8DC4893}"/>
              </a:ext>
            </a:extLst>
          </p:cNvPr>
          <p:cNvSpPr txBox="1"/>
          <p:nvPr/>
        </p:nvSpPr>
        <p:spPr>
          <a:xfrm>
            <a:off x="1539238" y="2193937"/>
            <a:ext cx="201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     Sichere Daten</a:t>
            </a:r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FA95F7A9-0B22-40A5-B4A6-A0FC226BACBD}"/>
              </a:ext>
            </a:extLst>
          </p:cNvPr>
          <p:cNvSpPr/>
          <p:nvPr/>
        </p:nvSpPr>
        <p:spPr>
          <a:xfrm>
            <a:off x="2656364" y="2483769"/>
            <a:ext cx="185658" cy="36933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5864E9B-1604-4731-A5F2-43A330AF1CFF}"/>
              </a:ext>
            </a:extLst>
          </p:cNvPr>
          <p:cNvSpPr txBox="1"/>
          <p:nvPr/>
        </p:nvSpPr>
        <p:spPr>
          <a:xfrm>
            <a:off x="431183" y="5692685"/>
            <a:ext cx="534184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Diese vertraulichen Beziehungen sind die Gemeinsamkeiten.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CE683C9-F305-4D74-B982-4B129106618F}"/>
              </a:ext>
            </a:extLst>
          </p:cNvPr>
          <p:cNvSpPr/>
          <p:nvPr/>
        </p:nvSpPr>
        <p:spPr>
          <a:xfrm>
            <a:off x="5679575" y="2237409"/>
            <a:ext cx="457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B04672E-76BE-4FE8-8914-02DE74530DF0}"/>
              </a:ext>
            </a:extLst>
          </p:cNvPr>
          <p:cNvSpPr txBox="1"/>
          <p:nvPr/>
        </p:nvSpPr>
        <p:spPr>
          <a:xfrm>
            <a:off x="109400" y="4637905"/>
            <a:ext cx="59252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Vereinbarungswerte</a:t>
            </a:r>
            <a:r>
              <a:rPr lang="de-DE" dirty="0"/>
              <a:t> = Summe der </a:t>
            </a:r>
            <a:r>
              <a:rPr lang="de-DE" b="1" dirty="0">
                <a:solidFill>
                  <a:srgbClr val="7030A0"/>
                </a:solidFill>
              </a:rPr>
              <a:t>Nanoanteile </a:t>
            </a:r>
            <a:r>
              <a:rPr lang="de-DE" b="1" dirty="0"/>
              <a:t>können</a:t>
            </a:r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b="1" dirty="0"/>
              <a:t>nach</a:t>
            </a:r>
          </a:p>
          <a:p>
            <a:pPr algn="ctr"/>
            <a:r>
              <a:rPr lang="de-DE" dirty="0"/>
              <a:t>  </a:t>
            </a:r>
            <a:r>
              <a:rPr lang="de-DE" b="1" dirty="0"/>
              <a:t>Antrag in vierteljähriger Abrechnung ausgezahlt werden .</a:t>
            </a:r>
          </a:p>
        </p:txBody>
      </p:sp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8B384F4C-082A-4BD5-A279-31CC3E8DF036}"/>
              </a:ext>
            </a:extLst>
          </p:cNvPr>
          <p:cNvSpPr txBox="1">
            <a:spLocks/>
          </p:cNvSpPr>
          <p:nvPr/>
        </p:nvSpPr>
        <p:spPr>
          <a:xfrm>
            <a:off x="170800" y="2636929"/>
            <a:ext cx="5802400" cy="29256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platzhalter 31" descr="Händeklatschen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6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302D9AB-5A5A-4D98-BE82-9CE5C3BDFEC9}"/>
              </a:ext>
            </a:extLst>
          </p:cNvPr>
          <p:cNvSpPr txBox="1"/>
          <p:nvPr/>
        </p:nvSpPr>
        <p:spPr>
          <a:xfrm>
            <a:off x="7086600" y="1526838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Beteiligte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24C64C-541D-4A8C-8704-D3E0B6242F98}"/>
              </a:ext>
            </a:extLst>
          </p:cNvPr>
          <p:cNvSpPr txBox="1"/>
          <p:nvPr/>
        </p:nvSpPr>
        <p:spPr>
          <a:xfrm>
            <a:off x="2411898" y="3657600"/>
            <a:ext cx="478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E Ticket  Mit geringen Jahresbeitrag innerhalb der  vorhandenen Techniken  modifizieren.. VRR Ticket Nr. bei der Bank mit vorhandener Zahlungstechnik ausrüsten.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 descr="Schreibtisch mit Computer, Telefon, Büchern usw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50" y="302274"/>
            <a:ext cx="8125098" cy="3667339"/>
          </a:xfr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982" y="4082670"/>
            <a:ext cx="11733728" cy="646331"/>
          </a:xfrm>
        </p:spPr>
        <p:txBody>
          <a:bodyPr rtlCol="0"/>
          <a:lstStyle/>
          <a:p>
            <a:pPr algn="l" rtl="0"/>
            <a:r>
              <a:rPr lang="de-DE" dirty="0"/>
              <a:t>                  In diesem erweiterten Portal  nach Anmeldung  werden zusätzliche  Leistungen erbracht  werden.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7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BDF37E0-1E08-4EDE-A88A-5B1A2C8BC596}"/>
              </a:ext>
            </a:extLst>
          </p:cNvPr>
          <p:cNvSpPr/>
          <p:nvPr/>
        </p:nvSpPr>
        <p:spPr>
          <a:xfrm>
            <a:off x="0" y="5601445"/>
            <a:ext cx="812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              Dieser Datensatz mit einer </a:t>
            </a:r>
            <a:r>
              <a:rPr lang="de-DE" b="1" dirty="0">
                <a:solidFill>
                  <a:schemeClr val="accent6"/>
                </a:solidFill>
              </a:rPr>
              <a:t>Kartennummer  </a:t>
            </a:r>
            <a:r>
              <a:rPr lang="de-DE" b="1" dirty="0"/>
              <a:t>ist</a:t>
            </a:r>
            <a:r>
              <a:rPr lang="de-DE" b="1" dirty="0">
                <a:solidFill>
                  <a:schemeClr val="accent6"/>
                </a:solidFill>
              </a:rPr>
              <a:t> </a:t>
            </a:r>
            <a:r>
              <a:rPr lang="de-DE" b="1" dirty="0"/>
              <a:t> </a:t>
            </a:r>
            <a:r>
              <a:rPr lang="de-DE" dirty="0"/>
              <a:t>schon vorhanden.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AC81018-9871-404F-B440-8A0018B76CFA}"/>
              </a:ext>
            </a:extLst>
          </p:cNvPr>
          <p:cNvSpPr/>
          <p:nvPr/>
        </p:nvSpPr>
        <p:spPr>
          <a:xfrm>
            <a:off x="8290" y="4955114"/>
            <a:ext cx="9268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/>
              <a:t>  Diese </a:t>
            </a:r>
            <a:r>
              <a:rPr lang="de-DE" b="1" dirty="0">
                <a:solidFill>
                  <a:schemeClr val="accent6"/>
                </a:solidFill>
              </a:rPr>
              <a:t>Kartennummer</a:t>
            </a:r>
            <a:r>
              <a:rPr lang="de-DE" dirty="0"/>
              <a:t> ermöglicht nach Einwilligung hier viele </a:t>
            </a:r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/>
              <a:t>Vorteile auch für die VRR 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FB5DB03-302B-4739-82E7-30A24BDFABED}"/>
              </a:ext>
            </a:extLst>
          </p:cNvPr>
          <p:cNvSpPr/>
          <p:nvPr/>
        </p:nvSpPr>
        <p:spPr>
          <a:xfrm>
            <a:off x="5379720" y="359565"/>
            <a:ext cx="73079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   </a:t>
            </a:r>
          </a:p>
          <a:p>
            <a:r>
              <a:rPr lang="de-DE" b="1" dirty="0"/>
              <a:t>Bei Bedarf sind sie als Kunden separate </a:t>
            </a:r>
            <a:r>
              <a:rPr lang="de-DE" b="1" dirty="0">
                <a:solidFill>
                  <a:srgbClr val="0070C0"/>
                </a:solidFill>
              </a:rPr>
              <a:t>Mobile</a:t>
            </a:r>
            <a:r>
              <a:rPr lang="de-DE" b="1" i="1" dirty="0">
                <a:solidFill>
                  <a:srgbClr val="0070C0"/>
                </a:solidFill>
              </a:rPr>
              <a:t> </a:t>
            </a:r>
            <a:r>
              <a:rPr lang="de-DE" b="1" dirty="0">
                <a:solidFill>
                  <a:srgbClr val="0070C0"/>
                </a:solidFill>
              </a:rPr>
              <a:t>Leistungsgebe</a:t>
            </a:r>
            <a:r>
              <a:rPr lang="de-DE" b="1" i="1" dirty="0">
                <a:solidFill>
                  <a:srgbClr val="0070C0"/>
                </a:solidFill>
              </a:rPr>
              <a:t>r </a:t>
            </a:r>
            <a:r>
              <a:rPr lang="de-DE" b="1" dirty="0"/>
              <a:t>und    </a:t>
            </a:r>
            <a:r>
              <a:rPr lang="de-DE" b="1" i="1" dirty="0"/>
              <a:t> </a:t>
            </a:r>
          </a:p>
          <a:p>
            <a:pPr algn="ctr"/>
            <a:r>
              <a:rPr lang="de-DE" b="1" dirty="0">
                <a:solidFill>
                  <a:srgbClr val="0070C0"/>
                </a:solidFill>
              </a:rPr>
              <a:t>Leistungsnehmer</a:t>
            </a:r>
            <a:r>
              <a:rPr lang="de-DE" b="1" dirty="0"/>
              <a:t>.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098D278-155A-4340-A675-1658471C7DF6}"/>
              </a:ext>
            </a:extLst>
          </p:cNvPr>
          <p:cNvSpPr/>
          <p:nvPr/>
        </p:nvSpPr>
        <p:spPr>
          <a:xfrm>
            <a:off x="8638898" y="302274"/>
            <a:ext cx="2161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Gill Sans" panose="020B0502020104020203" pitchFamily="34" charset="-79"/>
                <a:ea typeface="Roboto Black" panose="02000000000000000000" pitchFamily="2" charset="0"/>
                <a:cs typeface="Gill Sans" panose="020B0502020104020203" pitchFamily="34" charset="-79"/>
              </a:rPr>
              <a:t>Nanoteilhaber</a:t>
            </a:r>
            <a:endParaRPr lang="ru-RU" b="1" dirty="0">
              <a:solidFill>
                <a:schemeClr val="accent5">
                  <a:lumMod val="75000"/>
                  <a:lumOff val="25000"/>
                </a:schemeClr>
              </a:solidFill>
              <a:latin typeface="Gill Sans" panose="020B0502020104020203" pitchFamily="34" charset="-79"/>
              <a:ea typeface="Roboto Black" panose="02000000000000000000" pitchFamily="2" charset="0"/>
              <a:cs typeface="Gill Sans" panose="020B0502020104020203" pitchFamily="34" charset="-79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E81CA9A-49D5-42EE-85A8-C8321E1854D6}"/>
              </a:ext>
            </a:extLst>
          </p:cNvPr>
          <p:cNvSpPr txBox="1"/>
          <p:nvPr/>
        </p:nvSpPr>
        <p:spPr>
          <a:xfrm>
            <a:off x="8638898" y="1844040"/>
            <a:ext cx="3121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Die Arbeiten der Genossenschaft.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E9F5FAC-01AD-4331-B2E9-C85F305DA1A5}"/>
              </a:ext>
            </a:extLst>
          </p:cNvPr>
          <p:cNvSpPr txBox="1"/>
          <p:nvPr/>
        </p:nvSpPr>
        <p:spPr>
          <a:xfrm>
            <a:off x="8884920" y="3198257"/>
            <a:ext cx="240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rgbClr val="FFC000"/>
                </a:solidFill>
              </a:rPr>
              <a:t>ENERGA</a:t>
            </a: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2BD69C9-ED38-46AB-80B5-5B0B6BA3A0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438528"/>
            <a:ext cx="5664000" cy="295062"/>
          </a:xfrm>
        </p:spPr>
        <p:txBody>
          <a:bodyPr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0CCFA5F-AD5C-4521-A001-9E6BD76811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8</a:t>
            </a:fld>
            <a:endParaRPr lang="de-DE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2C91DB1-748D-4C0B-A024-7CE723AC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1340" y="1147027"/>
            <a:ext cx="11328000" cy="432000"/>
          </a:xfrm>
        </p:spPr>
        <p:txBody>
          <a:bodyPr/>
          <a:lstStyle/>
          <a:p>
            <a:pPr algn="ctr"/>
            <a:r>
              <a:rPr lang="de-DE" dirty="0"/>
              <a:t>Vorteile der Datenbank für die </a:t>
            </a:r>
            <a:r>
              <a:rPr lang="de-DE" dirty="0">
                <a:solidFill>
                  <a:srgbClr val="00B050"/>
                </a:solidFill>
              </a:rPr>
              <a:t>VRR.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6DDCC1-9C3C-4A9D-B88D-0CC84E7B196F}"/>
              </a:ext>
            </a:extLst>
          </p:cNvPr>
          <p:cNvSpPr txBox="1"/>
          <p:nvPr/>
        </p:nvSpPr>
        <p:spPr>
          <a:xfrm>
            <a:off x="-154740" y="3099619"/>
            <a:ext cx="12346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Die </a:t>
            </a:r>
            <a:r>
              <a:rPr lang="de-DE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Nanoteilhaber</a:t>
            </a:r>
            <a:r>
              <a:rPr lang="de-DE" dirty="0"/>
              <a:t> können eigene Geldwerte erwirtschaften. Bei Bedarf können sie aus diesem loyalem Umfeld Leistungen beantragen.</a:t>
            </a:r>
          </a:p>
          <a:p>
            <a:pPr algn="ctr"/>
            <a:endParaRPr lang="de-DE" dirty="0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1EC7019E-F514-4959-A7A2-7327D86BD144}"/>
              </a:ext>
            </a:extLst>
          </p:cNvPr>
          <p:cNvSpPr txBox="1">
            <a:spLocks/>
          </p:cNvSpPr>
          <p:nvPr/>
        </p:nvSpPr>
        <p:spPr>
          <a:xfrm rot="10800000" flipV="1">
            <a:off x="1234440" y="2579186"/>
            <a:ext cx="8656320" cy="5529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 Nutzen der Datenbank für die </a:t>
            </a:r>
            <a:r>
              <a:rPr lang="de-DE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Nanoteilhaber.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85BB20-AE32-4FF5-9514-9A23CC6BDB44}"/>
              </a:ext>
            </a:extLst>
          </p:cNvPr>
          <p:cNvSpPr txBox="1"/>
          <p:nvPr/>
        </p:nvSpPr>
        <p:spPr>
          <a:xfrm>
            <a:off x="2509320" y="1539432"/>
            <a:ext cx="888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Gewinnung ,Pflege und Erhaltung  von loyalen Kunden.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C21D25-D45E-479C-AA9D-4942EC3D12CE}"/>
              </a:ext>
            </a:extLst>
          </p:cNvPr>
          <p:cNvSpPr txBox="1"/>
          <p:nvPr/>
        </p:nvSpPr>
        <p:spPr>
          <a:xfrm>
            <a:off x="2052120" y="1880891"/>
            <a:ext cx="783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Die Bereitstellung von Geldmittel  für 3Monate für Leistungen der </a:t>
            </a:r>
            <a:r>
              <a:rPr lang="de-DE" dirty="0">
                <a:solidFill>
                  <a:srgbClr val="00B050"/>
                </a:solidFill>
              </a:rPr>
              <a:t>VRR.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2BBE5D-0009-4743-B17E-EE62E350F966}"/>
              </a:ext>
            </a:extLst>
          </p:cNvPr>
          <p:cNvSpPr txBox="1"/>
          <p:nvPr/>
        </p:nvSpPr>
        <p:spPr>
          <a:xfrm>
            <a:off x="1950120" y="2173280"/>
            <a:ext cx="875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Teilhaber(Beteiligung) erwirkt auch eine Wertschätzung vom Inventar der </a:t>
            </a:r>
            <a:r>
              <a:rPr lang="de-DE" dirty="0">
                <a:solidFill>
                  <a:srgbClr val="00B050"/>
                </a:solidFill>
              </a:rPr>
              <a:t>VRR.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FEA1A15-0D78-4A68-8936-FBD2991B78E8}"/>
              </a:ext>
            </a:extLst>
          </p:cNvPr>
          <p:cNvSpPr txBox="1"/>
          <p:nvPr/>
        </p:nvSpPr>
        <p:spPr>
          <a:xfrm>
            <a:off x="2301240" y="271941"/>
            <a:ext cx="758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Bestehende Datenarbeiten kostengünstig zur Werterhaltung erweitern.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0B1D65B8-8763-4D42-8E62-F629FB592630}"/>
              </a:ext>
            </a:extLst>
          </p:cNvPr>
          <p:cNvCxnSpPr>
            <a:cxnSpLocks/>
          </p:cNvCxnSpPr>
          <p:nvPr/>
        </p:nvCxnSpPr>
        <p:spPr>
          <a:xfrm flipV="1">
            <a:off x="2052120" y="641273"/>
            <a:ext cx="7838640" cy="32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0FF5120-80F0-4A44-9D43-D7D0A726D6F4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1950120" y="2496548"/>
            <a:ext cx="8199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>
            <a:extLst>
              <a:ext uri="{FF2B5EF4-FFF2-40B4-BE49-F238E27FC236}">
                <a16:creationId xmlns:a16="http://schemas.microsoft.com/office/drawing/2014/main" id="{19C2D92D-A14D-4BC8-A4AC-3CF31D838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880" y="692884"/>
            <a:ext cx="1813560" cy="166990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1589550-9E70-43E8-BD86-95C2E3665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24" y="334550"/>
            <a:ext cx="1740996" cy="1762439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3ACDF514-EF05-4668-960F-7017F40ADB87}"/>
              </a:ext>
            </a:extLst>
          </p:cNvPr>
          <p:cNvSpPr txBox="1"/>
          <p:nvPr/>
        </p:nvSpPr>
        <p:spPr>
          <a:xfrm>
            <a:off x="158124" y="2034883"/>
            <a:ext cx="1791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Es ist ein gemeinsames Depot.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2E5F4765-EFCE-4A18-85C0-3B959D3CC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9840" y="3536813"/>
            <a:ext cx="1695506" cy="14128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36242C5-DB46-4BC3-8AA4-199285710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24" y="3510636"/>
            <a:ext cx="2018878" cy="1325436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DD7771B-4F52-4A72-88AF-166576AF626A}"/>
              </a:ext>
            </a:extLst>
          </p:cNvPr>
          <p:cNvCxnSpPr>
            <a:cxnSpLocks/>
          </p:cNvCxnSpPr>
          <p:nvPr/>
        </p:nvCxnSpPr>
        <p:spPr>
          <a:xfrm>
            <a:off x="1984182" y="1416805"/>
            <a:ext cx="317058" cy="5526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87E6007B-4508-4923-AEA8-21F1D04200CC}"/>
              </a:ext>
            </a:extLst>
          </p:cNvPr>
          <p:cNvCxnSpPr>
            <a:cxnSpLocks/>
          </p:cNvCxnSpPr>
          <p:nvPr/>
        </p:nvCxnSpPr>
        <p:spPr>
          <a:xfrm flipV="1">
            <a:off x="1782480" y="2065557"/>
            <a:ext cx="0" cy="118056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B48EA681-BF2D-46DB-AC51-47C6E23CAF40}"/>
              </a:ext>
            </a:extLst>
          </p:cNvPr>
          <p:cNvSpPr txBox="1"/>
          <p:nvPr/>
        </p:nvSpPr>
        <p:spPr>
          <a:xfrm>
            <a:off x="2514600" y="3920074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Die Eltern der angemeldeten Schülerkarten  können natürlich auf dem </a:t>
            </a:r>
            <a:r>
              <a:rPr lang="de-DE" dirty="0">
                <a:solidFill>
                  <a:srgbClr val="FF0000"/>
                </a:solidFill>
              </a:rPr>
              <a:t>Datensatz mit der </a:t>
            </a:r>
            <a:r>
              <a:rPr lang="de-DE" b="1" dirty="0">
                <a:solidFill>
                  <a:srgbClr val="FF0000"/>
                </a:solidFill>
              </a:rPr>
              <a:t>Kartennummer</a:t>
            </a:r>
            <a:r>
              <a:rPr lang="de-DE" dirty="0">
                <a:solidFill>
                  <a:srgbClr val="FF0000"/>
                </a:solidFill>
              </a:rPr>
              <a:t> der Kinder</a:t>
            </a:r>
            <a:r>
              <a:rPr lang="de-DE" dirty="0"/>
              <a:t> innerhalb der  Kartenbesitzer Leistungen erbringen.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B0A4463-08A5-4388-8C4A-1C259C2FC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3576" y="5619773"/>
            <a:ext cx="2808424" cy="1215449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4B78B83-5BED-49D5-AF57-07EA389134B5}"/>
              </a:ext>
            </a:extLst>
          </p:cNvPr>
          <p:cNvSpPr txBox="1"/>
          <p:nvPr/>
        </p:nvSpPr>
        <p:spPr>
          <a:xfrm>
            <a:off x="2473623" y="5091303"/>
            <a:ext cx="581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 Viele  dieser Leistungen können auch  von den Ticketbesitzern ohne Führerschein verrechnet werden.</a:t>
            </a:r>
          </a:p>
        </p:txBody>
      </p:sp>
    </p:spTree>
    <p:extLst>
      <p:ext uri="{BB962C8B-B14F-4D97-AF65-F5344CB8AC3E}">
        <p14:creationId xmlns:p14="http://schemas.microsoft.com/office/powerpoint/2010/main" val="66211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9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499" y="1242176"/>
            <a:ext cx="11328000" cy="486586"/>
          </a:xfrm>
        </p:spPr>
        <p:txBody>
          <a:bodyPr rtlCol="0"/>
          <a:lstStyle/>
          <a:p>
            <a:pPr algn="ctr" rtl="0"/>
            <a:br>
              <a:rPr lang="de-DE" sz="2400" dirty="0"/>
            </a:br>
            <a:r>
              <a:rPr lang="de-DE" sz="2400" dirty="0"/>
              <a:t>   Stellwerk  ist Plattform für  die </a:t>
            </a:r>
            <a:r>
              <a:rPr lang="de-DE" sz="2400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Nanoteilhaber.</a:t>
            </a:r>
            <a:br>
              <a:rPr lang="de-DE" sz="2400" dirty="0"/>
            </a:br>
            <a:endParaRPr lang="de-DE" sz="2400" dirty="0"/>
          </a:p>
        </p:txBody>
      </p:sp>
      <p:pic>
        <p:nvPicPr>
          <p:cNvPr id="14" name="Bildplatzhalter 13" descr="Hand, die auf einem Haftnotizzettel schreib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528" y="1036199"/>
            <a:ext cx="5813013" cy="5551152"/>
          </a:xfr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3A2A08BD-D86E-4EB5-A8D2-3269BF4D342E}"/>
              </a:ext>
            </a:extLst>
          </p:cNvPr>
          <p:cNvSpPr/>
          <p:nvPr/>
        </p:nvSpPr>
        <p:spPr>
          <a:xfrm>
            <a:off x="7296629" y="79701"/>
            <a:ext cx="4420341" cy="73866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solidFill>
                  <a:schemeClr val="accent6"/>
                </a:solidFill>
              </a:rPr>
              <a:t>Die  Kartennummer </a:t>
            </a:r>
            <a:r>
              <a:rPr lang="de-DE" sz="1400" b="1" dirty="0"/>
              <a:t>der mobilen </a:t>
            </a:r>
            <a:r>
              <a:rPr lang="de-DE" sz="1400" b="1" dirty="0">
                <a:solidFill>
                  <a:srgbClr val="0070C0"/>
                </a:solidFill>
              </a:rPr>
              <a:t>Leistungsgebe</a:t>
            </a:r>
            <a:r>
              <a:rPr lang="de-DE" sz="1400" b="1" i="1" dirty="0">
                <a:solidFill>
                  <a:srgbClr val="0070C0"/>
                </a:solidFill>
              </a:rPr>
              <a:t>r mit  dem </a:t>
            </a:r>
            <a:r>
              <a:rPr lang="de-DE" sz="1400" b="1" dirty="0">
                <a:solidFill>
                  <a:srgbClr val="0070C0"/>
                </a:solidFill>
              </a:rPr>
              <a:t>Angebot der Zusagen </a:t>
            </a:r>
            <a:r>
              <a:rPr lang="de-DE" sz="1400" b="1" dirty="0"/>
              <a:t>ist nur für die gelisteten </a:t>
            </a:r>
            <a:r>
              <a:rPr lang="de-DE" sz="1400" b="1" dirty="0">
                <a:solidFill>
                  <a:srgbClr val="0070C0"/>
                </a:solidFill>
              </a:rPr>
              <a:t>Leistungsnehmer </a:t>
            </a:r>
            <a:r>
              <a:rPr lang="de-DE" sz="1400" b="1" dirty="0"/>
              <a:t>sichtbar.</a:t>
            </a:r>
            <a:endParaRPr lang="de-DE" sz="1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2D6063B-F108-4558-B706-7F983EE856B0}"/>
              </a:ext>
            </a:extLst>
          </p:cNvPr>
          <p:cNvSpPr txBox="1"/>
          <p:nvPr/>
        </p:nvSpPr>
        <p:spPr>
          <a:xfrm rot="12647091">
            <a:off x="8934994" y="78377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6532B0A-A014-4684-BC67-BE3665B2BDFC}"/>
              </a:ext>
            </a:extLst>
          </p:cNvPr>
          <p:cNvSpPr txBox="1"/>
          <p:nvPr/>
        </p:nvSpPr>
        <p:spPr>
          <a:xfrm rot="12647091">
            <a:off x="9239793" y="108857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9A5FD3-3109-4B8E-9AFD-6B2C391534BA}"/>
              </a:ext>
            </a:extLst>
          </p:cNvPr>
          <p:cNvSpPr txBox="1"/>
          <p:nvPr/>
        </p:nvSpPr>
        <p:spPr>
          <a:xfrm rot="12647091">
            <a:off x="9392193" y="124097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20D30E-CF5A-4124-9F1B-D6B2332DF738}"/>
              </a:ext>
            </a:extLst>
          </p:cNvPr>
          <p:cNvSpPr txBox="1"/>
          <p:nvPr/>
        </p:nvSpPr>
        <p:spPr>
          <a:xfrm>
            <a:off x="-283492" y="418404"/>
            <a:ext cx="6803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</a:t>
            </a:r>
            <a:r>
              <a:rPr lang="de-DE" b="1" dirty="0">
                <a:solidFill>
                  <a:srgbClr val="0070C0"/>
                </a:solidFill>
              </a:rPr>
              <a:t>Leistungsgeber</a:t>
            </a:r>
            <a:r>
              <a:rPr lang="de-DE" b="1" dirty="0"/>
              <a:t> schreiben das Angebot in die Datenbank.</a:t>
            </a:r>
          </a:p>
          <a:p>
            <a:pPr algn="ctr"/>
            <a:r>
              <a:rPr lang="de-DE" b="1" dirty="0"/>
              <a:t>Diese Angebote sind nur für </a:t>
            </a:r>
            <a:r>
              <a:rPr lang="de-DE" b="1" dirty="0">
                <a:solidFill>
                  <a:srgbClr val="7030A0"/>
                </a:solidFill>
              </a:rPr>
              <a:t>Nanoteilhabern</a:t>
            </a:r>
            <a:r>
              <a:rPr lang="de-DE" b="1" dirty="0"/>
              <a:t> sichtbar.</a:t>
            </a:r>
          </a:p>
          <a:p>
            <a:pPr algn="ctr"/>
            <a:r>
              <a:rPr lang="de-DE" b="1" dirty="0"/>
              <a:t> Das Portal  ist Kern des Stellwerks.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50616C3-DC95-42B5-B13D-4B6E3A2DEA10}"/>
              </a:ext>
            </a:extLst>
          </p:cNvPr>
          <p:cNvSpPr txBox="1"/>
          <p:nvPr/>
        </p:nvSpPr>
        <p:spPr>
          <a:xfrm>
            <a:off x="6376431" y="2189114"/>
            <a:ext cx="600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00B0F0"/>
                </a:solidFill>
              </a:rPr>
              <a:t>Leistungsnehme</a:t>
            </a:r>
            <a:r>
              <a:rPr lang="de-DE" sz="2000" dirty="0"/>
              <a:t>r und </a:t>
            </a:r>
            <a:r>
              <a:rPr lang="de-DE" sz="2000" dirty="0">
                <a:solidFill>
                  <a:srgbClr val="00B0F0"/>
                </a:solidFill>
              </a:rPr>
              <a:t>Leistungsgeber </a:t>
            </a:r>
            <a:r>
              <a:rPr lang="de-DE" sz="2000" dirty="0"/>
              <a:t>stimmen nach Kontaktaufnahme  dem </a:t>
            </a:r>
            <a:r>
              <a:rPr lang="de-DE" sz="2000" b="1" dirty="0"/>
              <a:t>Vereinbarungswert </a:t>
            </a:r>
            <a:r>
              <a:rPr lang="de-DE" sz="2000" dirty="0"/>
              <a:t>zu.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354170BC-A77A-4F95-A2AB-1B3765E0F235}"/>
              </a:ext>
            </a:extLst>
          </p:cNvPr>
          <p:cNvCxnSpPr>
            <a:cxnSpLocks/>
          </p:cNvCxnSpPr>
          <p:nvPr/>
        </p:nvCxnSpPr>
        <p:spPr>
          <a:xfrm>
            <a:off x="7169459" y="1993339"/>
            <a:ext cx="0" cy="237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3943DF9F-E93D-439A-B8A7-1E94EA9E28A8}"/>
              </a:ext>
            </a:extLst>
          </p:cNvPr>
          <p:cNvSpPr txBox="1"/>
          <p:nvPr/>
        </p:nvSpPr>
        <p:spPr>
          <a:xfrm>
            <a:off x="6554894" y="1638877"/>
            <a:ext cx="523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/>
              <a:t>Die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b="1" dirty="0">
                <a:solidFill>
                  <a:srgbClr val="0070C0"/>
                </a:solidFill>
              </a:rPr>
              <a:t>Gebernummer</a:t>
            </a:r>
            <a:r>
              <a:rPr lang="de-DE" b="1" dirty="0"/>
              <a:t> </a:t>
            </a:r>
            <a:r>
              <a:rPr lang="de-DE" dirty="0"/>
              <a:t>gibt den </a:t>
            </a:r>
            <a:r>
              <a:rPr lang="de-DE" b="1" dirty="0"/>
              <a:t>Vereinbarungswert</a:t>
            </a:r>
            <a:r>
              <a:rPr lang="de-DE" dirty="0"/>
              <a:t> an.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F97534D-6B9D-432C-BCFD-0715297D094F}"/>
              </a:ext>
            </a:extLst>
          </p:cNvPr>
          <p:cNvSpPr txBox="1"/>
          <p:nvPr/>
        </p:nvSpPr>
        <p:spPr>
          <a:xfrm>
            <a:off x="5737642" y="3749412"/>
            <a:ext cx="6454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Vereinbarungswert</a:t>
            </a:r>
            <a:r>
              <a:rPr lang="de-DE" dirty="0"/>
              <a:t>e  werden  als </a:t>
            </a:r>
            <a:r>
              <a:rPr lang="de-DE" b="1" dirty="0">
                <a:solidFill>
                  <a:srgbClr val="7030A0"/>
                </a:solidFill>
              </a:rPr>
              <a:t>Nanoanteil </a:t>
            </a:r>
          </a:p>
          <a:p>
            <a:pPr algn="ctr"/>
            <a:r>
              <a:rPr lang="de-DE" dirty="0"/>
              <a:t> vom den </a:t>
            </a:r>
            <a:r>
              <a:rPr lang="de-DE" dirty="0">
                <a:solidFill>
                  <a:srgbClr val="00B0F0"/>
                </a:solidFill>
              </a:rPr>
              <a:t>Nehmernummern</a:t>
            </a:r>
          </a:p>
          <a:p>
            <a:pPr algn="ctr"/>
            <a:r>
              <a:rPr lang="de-DE" dirty="0"/>
              <a:t> auf die  </a:t>
            </a:r>
            <a:r>
              <a:rPr lang="de-DE" dirty="0">
                <a:solidFill>
                  <a:srgbClr val="00B0F0"/>
                </a:solidFill>
              </a:rPr>
              <a:t>Gebernummern</a:t>
            </a:r>
            <a:r>
              <a:rPr lang="de-DE" dirty="0"/>
              <a:t>  aufgerechnet.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7ACE1A7-99D9-43FD-9164-1A3F2FEF1653}"/>
              </a:ext>
            </a:extLst>
          </p:cNvPr>
          <p:cNvSpPr/>
          <p:nvPr/>
        </p:nvSpPr>
        <p:spPr>
          <a:xfrm>
            <a:off x="6688793" y="87521"/>
            <a:ext cx="4951663" cy="150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91B72D2-413F-4244-8708-C51624ADF218}"/>
              </a:ext>
            </a:extLst>
          </p:cNvPr>
          <p:cNvSpPr/>
          <p:nvPr/>
        </p:nvSpPr>
        <p:spPr>
          <a:xfrm>
            <a:off x="7185180" y="136725"/>
            <a:ext cx="4455276" cy="1306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F68845F-75FD-4929-8633-0836387CB359}"/>
              </a:ext>
            </a:extLst>
          </p:cNvPr>
          <p:cNvSpPr/>
          <p:nvPr/>
        </p:nvSpPr>
        <p:spPr>
          <a:xfrm>
            <a:off x="7185180" y="881854"/>
            <a:ext cx="45719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7E9BCC2-DFBF-4DF5-BD8D-940A6C3B3FA6}"/>
              </a:ext>
            </a:extLst>
          </p:cNvPr>
          <p:cNvSpPr/>
          <p:nvPr/>
        </p:nvSpPr>
        <p:spPr>
          <a:xfrm>
            <a:off x="6735948" y="3161370"/>
            <a:ext cx="5163456" cy="1335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E5D31E4-4E00-4E33-9598-69D6ADDDA1E7}"/>
              </a:ext>
            </a:extLst>
          </p:cNvPr>
          <p:cNvSpPr/>
          <p:nvPr/>
        </p:nvSpPr>
        <p:spPr>
          <a:xfrm flipV="1">
            <a:off x="6640721" y="3714041"/>
            <a:ext cx="4648200" cy="8787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546423A-101E-47A0-BC20-5AB6D4B10080}"/>
              </a:ext>
            </a:extLst>
          </p:cNvPr>
          <p:cNvSpPr txBox="1"/>
          <p:nvPr/>
        </p:nvSpPr>
        <p:spPr>
          <a:xfrm>
            <a:off x="5838020" y="2987617"/>
            <a:ext cx="630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 Vereinbarungswerte der </a:t>
            </a:r>
            <a:r>
              <a:rPr lang="de-DE" b="1" dirty="0">
                <a:solidFill>
                  <a:srgbClr val="00B0F0"/>
                </a:solidFill>
              </a:rPr>
              <a:t>Nehmernummern</a:t>
            </a:r>
          </a:p>
          <a:p>
            <a:pPr algn="ctr"/>
            <a:r>
              <a:rPr lang="de-DE" b="1" dirty="0"/>
              <a:t>  werden sofort auf die </a:t>
            </a:r>
            <a:r>
              <a:rPr lang="de-DE" b="1" dirty="0">
                <a:solidFill>
                  <a:srgbClr val="0070C0"/>
                </a:solidFill>
              </a:rPr>
              <a:t>Gebernummern</a:t>
            </a:r>
            <a:r>
              <a:rPr lang="de-DE" b="1" dirty="0"/>
              <a:t>  eingezahlt</a:t>
            </a:r>
            <a:r>
              <a:rPr lang="de-DE" dirty="0"/>
              <a:t>.</a:t>
            </a:r>
            <a:endParaRPr lang="de-DE" dirty="0">
              <a:solidFill>
                <a:schemeClr val="accent5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76F14E9E-EAB0-4A7A-8416-CC1D37B04C37}"/>
              </a:ext>
            </a:extLst>
          </p:cNvPr>
          <p:cNvSpPr/>
          <p:nvPr/>
        </p:nvSpPr>
        <p:spPr>
          <a:xfrm>
            <a:off x="5901965" y="3749147"/>
            <a:ext cx="742983" cy="127151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481D9563-6485-4DED-8F60-6AFEAB752244}"/>
              </a:ext>
            </a:extLst>
          </p:cNvPr>
          <p:cNvSpPr/>
          <p:nvPr/>
        </p:nvSpPr>
        <p:spPr>
          <a:xfrm>
            <a:off x="6497218" y="4216710"/>
            <a:ext cx="45719" cy="4571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6AA78381-587B-4772-A0CD-71BF8B996154}"/>
              </a:ext>
            </a:extLst>
          </p:cNvPr>
          <p:cNvSpPr/>
          <p:nvPr/>
        </p:nvSpPr>
        <p:spPr>
          <a:xfrm>
            <a:off x="5929472" y="5195054"/>
            <a:ext cx="311397" cy="14276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Pfeil: nach unten 18">
            <a:extLst>
              <a:ext uri="{FF2B5EF4-FFF2-40B4-BE49-F238E27FC236}">
                <a16:creationId xmlns:a16="http://schemas.microsoft.com/office/drawing/2014/main" id="{F8D071B4-D2D7-4379-9247-647A9D1F57D9}"/>
              </a:ext>
            </a:extLst>
          </p:cNvPr>
          <p:cNvSpPr/>
          <p:nvPr/>
        </p:nvSpPr>
        <p:spPr>
          <a:xfrm rot="15252889">
            <a:off x="6542709" y="200052"/>
            <a:ext cx="172190" cy="144061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84E829D-39C5-4576-9692-3CE2F5AC74EC}"/>
              </a:ext>
            </a:extLst>
          </p:cNvPr>
          <p:cNvSpPr/>
          <p:nvPr/>
        </p:nvSpPr>
        <p:spPr>
          <a:xfrm>
            <a:off x="6252534" y="6112262"/>
            <a:ext cx="573512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B5558D5-8539-40E3-8E6B-7FEDC6978303}"/>
              </a:ext>
            </a:extLst>
          </p:cNvPr>
          <p:cNvSpPr txBox="1"/>
          <p:nvPr/>
        </p:nvSpPr>
        <p:spPr>
          <a:xfrm>
            <a:off x="6221142" y="4925803"/>
            <a:ext cx="591740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Diese Vereinbarungswerte</a:t>
            </a:r>
            <a:r>
              <a:rPr lang="de-DE" dirty="0"/>
              <a:t>  können als </a:t>
            </a:r>
            <a:r>
              <a:rPr lang="de-DE" b="1" dirty="0">
                <a:solidFill>
                  <a:srgbClr val="7030A0"/>
                </a:solidFill>
              </a:rPr>
              <a:t>Nanoanteile </a:t>
            </a:r>
            <a:r>
              <a:rPr lang="de-DE" b="1" dirty="0"/>
              <a:t>nach</a:t>
            </a:r>
          </a:p>
          <a:p>
            <a:pPr algn="ctr"/>
            <a:r>
              <a:rPr lang="de-DE" dirty="0"/>
              <a:t>  Antrag in vierteljähriger Abrechnung ausgezahlt werden .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9DF46B9-EC1E-4A80-8BD5-08D2CE137BA4}"/>
              </a:ext>
            </a:extLst>
          </p:cNvPr>
          <p:cNvSpPr/>
          <p:nvPr/>
        </p:nvSpPr>
        <p:spPr>
          <a:xfrm>
            <a:off x="325876" y="4565276"/>
            <a:ext cx="5685015" cy="723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681105F7-519D-4DBF-9901-E5E1F69FFA38}"/>
              </a:ext>
            </a:extLst>
          </p:cNvPr>
          <p:cNvSpPr/>
          <p:nvPr/>
        </p:nvSpPr>
        <p:spPr>
          <a:xfrm>
            <a:off x="7708052" y="2686221"/>
            <a:ext cx="3573898" cy="1023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75FEFEB-4F97-422A-A052-240D88B5C2F4}"/>
              </a:ext>
            </a:extLst>
          </p:cNvPr>
          <p:cNvSpPr/>
          <p:nvPr/>
        </p:nvSpPr>
        <p:spPr>
          <a:xfrm>
            <a:off x="6892980" y="2685999"/>
            <a:ext cx="1894260" cy="7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D41EAD9B-BFB6-4DBD-BC01-122F1E42A7D1}"/>
              </a:ext>
            </a:extLst>
          </p:cNvPr>
          <p:cNvSpPr/>
          <p:nvPr/>
        </p:nvSpPr>
        <p:spPr>
          <a:xfrm>
            <a:off x="123624" y="5092311"/>
            <a:ext cx="5735120" cy="728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Pfeil: nach unten 38">
            <a:extLst>
              <a:ext uri="{FF2B5EF4-FFF2-40B4-BE49-F238E27FC236}">
                <a16:creationId xmlns:a16="http://schemas.microsoft.com/office/drawing/2014/main" id="{3446102F-A901-4C71-A34F-56F338BE68F3}"/>
              </a:ext>
            </a:extLst>
          </p:cNvPr>
          <p:cNvSpPr/>
          <p:nvPr/>
        </p:nvSpPr>
        <p:spPr>
          <a:xfrm>
            <a:off x="8384717" y="4565276"/>
            <a:ext cx="271603" cy="40839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A17087B-5275-4295-A3BB-C6E118EB371D}"/>
              </a:ext>
            </a:extLst>
          </p:cNvPr>
          <p:cNvSpPr txBox="1"/>
          <p:nvPr/>
        </p:nvSpPr>
        <p:spPr>
          <a:xfrm>
            <a:off x="6273456" y="5890084"/>
            <a:ext cx="3964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Diese </a:t>
            </a:r>
            <a:r>
              <a:rPr lang="de-DE" b="1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Nanoanteile </a:t>
            </a:r>
            <a:r>
              <a:rPr lang="de-DE" dirty="0"/>
              <a:t> können auf Wunsch auch als Beteiligung als VRR Kapital  eigesetzt  werden.</a:t>
            </a:r>
            <a:endParaRPr lang="de-DE" b="1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E37E329-919A-4CBE-BCF9-5D2A3438CDE9}"/>
              </a:ext>
            </a:extLst>
          </p:cNvPr>
          <p:cNvSpPr/>
          <p:nvPr/>
        </p:nvSpPr>
        <p:spPr>
          <a:xfrm>
            <a:off x="107997" y="5289075"/>
            <a:ext cx="5575414" cy="929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 w="285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55CE7B9-1143-4FF7-AE2C-ED60600A4487}"/>
              </a:ext>
            </a:extLst>
          </p:cNvPr>
          <p:cNvSpPr/>
          <p:nvPr/>
        </p:nvSpPr>
        <p:spPr>
          <a:xfrm>
            <a:off x="3089015" y="5900514"/>
            <a:ext cx="457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34DE674-96F7-4AB9-9890-A156FA9A880D}"/>
              </a:ext>
            </a:extLst>
          </p:cNvPr>
          <p:cNvSpPr/>
          <p:nvPr/>
        </p:nvSpPr>
        <p:spPr>
          <a:xfrm>
            <a:off x="7795880" y="5900514"/>
            <a:ext cx="4652793" cy="39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7260A9E-E30B-4918-BB3B-529E69679296}"/>
              </a:ext>
            </a:extLst>
          </p:cNvPr>
          <p:cNvSpPr txBox="1"/>
          <p:nvPr/>
        </p:nvSpPr>
        <p:spPr>
          <a:xfrm>
            <a:off x="9897979" y="6013299"/>
            <a:ext cx="194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451D9C14-2E8C-4980-AC5F-30ACB4DADBD5}"/>
              </a:ext>
            </a:extLst>
          </p:cNvPr>
          <p:cNvSpPr/>
          <p:nvPr/>
        </p:nvSpPr>
        <p:spPr>
          <a:xfrm>
            <a:off x="3366752" y="5816161"/>
            <a:ext cx="457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93D694D-9C4B-4DAE-B067-C25D554155A5}"/>
              </a:ext>
            </a:extLst>
          </p:cNvPr>
          <p:cNvSpPr/>
          <p:nvPr/>
        </p:nvSpPr>
        <p:spPr>
          <a:xfrm>
            <a:off x="6091465" y="5818651"/>
            <a:ext cx="4256437" cy="911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3ABC5E6-BCAA-45AE-91A4-AA5432487C29}"/>
              </a:ext>
            </a:extLst>
          </p:cNvPr>
          <p:cNvSpPr/>
          <p:nvPr/>
        </p:nvSpPr>
        <p:spPr>
          <a:xfrm>
            <a:off x="10518212" y="6294464"/>
            <a:ext cx="1673788" cy="554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6181C26-F27A-422F-8031-2DCE9F3EBD28}"/>
              </a:ext>
            </a:extLst>
          </p:cNvPr>
          <p:cNvCxnSpPr>
            <a:cxnSpLocks/>
          </p:cNvCxnSpPr>
          <p:nvPr/>
        </p:nvCxnSpPr>
        <p:spPr>
          <a:xfrm>
            <a:off x="551544" y="1341734"/>
            <a:ext cx="51860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6350E150-E546-4235-9BD1-51C6F6DC5D84}"/>
              </a:ext>
            </a:extLst>
          </p:cNvPr>
          <p:cNvSpPr txBox="1"/>
          <p:nvPr/>
        </p:nvSpPr>
        <p:spPr>
          <a:xfrm>
            <a:off x="-91015" y="4298255"/>
            <a:ext cx="374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Die Vereinbarungswerte können auch Sachwerte sein.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ED7B958-E7F0-4395-AD15-9F633D461E82}"/>
              </a:ext>
            </a:extLst>
          </p:cNvPr>
          <p:cNvSpPr txBox="1"/>
          <p:nvPr/>
        </p:nvSpPr>
        <p:spPr>
          <a:xfrm>
            <a:off x="701040" y="611226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86_TF16411250.potx" id="{0A2E2A9C-23A3-4294-ABEA-CF03BE8216F5}" vid="{6E385BE9-BE89-493C-88B1-D2BAFB607FE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2218FC-8412-44B9-9E82-D51F1F531141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documentManagement/types"/>
    <ds:schemaRef ds:uri="6dc4bcd6-49db-4c07-9060-8acfc67cef9f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Helle Geschäftspräsentation</Template>
  <TotalTime>0</TotalTime>
  <Words>707</Words>
  <Application>Microsoft Office PowerPoint</Application>
  <PresentationFormat>Breitbild</PresentationFormat>
  <Paragraphs>117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Candara</vt:lpstr>
      <vt:lpstr>Corbel</vt:lpstr>
      <vt:lpstr>Gill Sans</vt:lpstr>
      <vt:lpstr>Gill Sans Light</vt:lpstr>
      <vt:lpstr>Times New Roman</vt:lpstr>
      <vt:lpstr>Office-Design</vt:lpstr>
      <vt:lpstr>             Die  Nanoteilhaber können nach  Eintragung  eine UG werden.                      Erbringen  und  Nutzung  von  Leistungen.   </vt:lpstr>
      <vt:lpstr>          Vieles    der   Daten -Bearbeitung   erfolgt e   innerhalb   des   VRR.        </vt:lpstr>
      <vt:lpstr>PowerPoint-Präsentation</vt:lpstr>
      <vt:lpstr> Die Sachlage</vt:lpstr>
      <vt:lpstr>Selbstentscheidung   zur Teilnahme.</vt:lpstr>
      <vt:lpstr>PowerPoint-Präsentation</vt:lpstr>
      <vt:lpstr>PowerPoint-Präsentation</vt:lpstr>
      <vt:lpstr>Vorteile der Datenbank für die VRR.</vt:lpstr>
      <vt:lpstr>    Stellwerk  ist Plattform für  die Nanoteilhaber. </vt:lpstr>
      <vt:lpstr>PowerPoint-Präsentation</vt:lpstr>
      <vt:lpstr> Konzepterstellung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2019-10-20T16:55:07Z</dcterms:created>
  <dcterms:modified xsi:type="dcterms:W3CDTF">2020-02-25T00:02:12Z</dcterms:modified>
</cp:coreProperties>
</file>