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D8EC0-8AEE-4460-AA07-2C3220A87318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15B7A-5C22-4654-A4F7-F8F5036785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72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2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15B7A-5C22-4654-A4F7-F8F5036785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48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41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88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05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34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8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55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0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7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55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18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8C96C-5D18-420B-9BD1-A4924FDC2062}" type="datetimeFigureOut">
              <a:rPr lang="de-DE" smtClean="0"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B60C1-F082-47D8-92B8-602B1A1574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6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.rub.de/studium/its/" TargetMode="External"/><Relationship Id="rId2" Type="http://schemas.openxmlformats.org/officeDocument/2006/relationships/hyperlink" Target="https://www.gdata.de/ueber-g-da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ergietools.ea-nrw.de/optimierung-des-kommunalen-gueterverkehrs-20620.asp" TargetMode="External"/><Relationship Id="rId5" Type="http://schemas.openxmlformats.org/officeDocument/2006/relationships/hyperlink" Target="https://de.wikipedia.org/wiki/Fraunhofer-Institut_f%C3%BCr_Materialfluss_und_Logistik" TargetMode="External"/><Relationship Id="rId4" Type="http://schemas.openxmlformats.org/officeDocument/2006/relationships/hyperlink" Target="http://www.materna.de/DE/Home/home_nod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95133" y="-865302"/>
            <a:ext cx="9239133" cy="2448272"/>
          </a:xfrm>
        </p:spPr>
        <p:txBody>
          <a:bodyPr/>
          <a:lstStyle/>
          <a:p>
            <a:r>
              <a:rPr lang="de-DE" dirty="0" smtClean="0"/>
              <a:t>Die Gewerbeflächennutzung.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4685657"/>
            <a:ext cx="4608512" cy="2040632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Übersicht zur vorteilhaften LKW Trassenführung</a:t>
            </a:r>
            <a:r>
              <a:rPr lang="de-DE" dirty="0" smtClean="0"/>
              <a:t>.</a:t>
            </a:r>
          </a:p>
          <a:p>
            <a:r>
              <a:rPr lang="de-DE" b="1" u="sng" dirty="0" err="1" smtClean="0">
                <a:solidFill>
                  <a:schemeClr val="tx2"/>
                </a:solidFill>
              </a:rPr>
              <a:t>NRW+Bo+Do+DB</a:t>
            </a:r>
            <a:endParaRPr lang="de-DE" b="1" u="sng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Energa\Desktop\PR Sombornr\Op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33" y="1988840"/>
            <a:ext cx="5427179" cy="266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Energa\Desktop\PR Sombornr\Somborn vor O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93785"/>
            <a:ext cx="3071731" cy="46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67544" y="692696"/>
            <a:ext cx="742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tx2"/>
                </a:solidFill>
              </a:rPr>
              <a:t>Anregung in eigener Sache von gelebten Do/Bo Bürger durch nötigen Zusammenarbeit zur Vermarktung unserer Regionen. 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580112" y="1404900"/>
            <a:ext cx="363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Übergänge der Ortsteile von </a:t>
            </a:r>
            <a:r>
              <a:rPr lang="de-DE" b="1" dirty="0" err="1" smtClean="0"/>
              <a:t>DoBo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19867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de-DE" sz="2400" b="1" dirty="0" smtClean="0"/>
              <a:t>Übersicht  von den 3 Flächen und Verbindung Autobahn nebst Schiene .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57332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sz="1200" dirty="0" smtClean="0"/>
              <a:t>                                                       Die Bildrechte von ( Die Stadtgestalter Bochum)</a:t>
            </a:r>
            <a:endParaRPr lang="de-DE" sz="1000" dirty="0"/>
          </a:p>
        </p:txBody>
      </p:sp>
      <p:pic>
        <p:nvPicPr>
          <p:cNvPr id="1026" name="Picture 2" descr="C:\Users\Energa\Desktop\PR Sombornr\Unsere A40 O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63949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8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Das Umfeld zur geänderten Realisierung der Ostanbindung</a:t>
            </a:r>
            <a:r>
              <a:rPr lang="de-DE" b="1" dirty="0" smtClean="0"/>
              <a:t>.</a:t>
            </a:r>
            <a:endParaRPr lang="de-DE" b="1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2736"/>
            <a:ext cx="6350278" cy="4895648"/>
          </a:xfrm>
        </p:spPr>
      </p:pic>
      <p:sp>
        <p:nvSpPr>
          <p:cNvPr id="3" name="Textfeld 2"/>
          <p:cNvSpPr txBox="1"/>
          <p:nvPr/>
        </p:nvSpPr>
        <p:spPr>
          <a:xfrm>
            <a:off x="1655575" y="6309320"/>
            <a:ext cx="5868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geringsten  Einschnitte für Anwohner und Umwelt</a:t>
            </a:r>
            <a:r>
              <a:rPr lang="de-DE" u="sng" dirty="0" smtClean="0"/>
              <a:t> 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8871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985018"/>
            <a:ext cx="7538385" cy="638029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Betrieb erfolgt durch eine Anliegergenossenschaft</a:t>
            </a:r>
            <a:r>
              <a:rPr lang="de-DE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de-DE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5234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Besitzverhältnisse  im Kommunalbereich von </a:t>
            </a:r>
            <a:r>
              <a:rPr lang="de-DE" sz="2400" b="1" dirty="0" smtClean="0"/>
              <a:t>Do/Bo</a:t>
            </a:r>
            <a:r>
              <a:rPr lang="de-DE" sz="2400" dirty="0" smtClean="0"/>
              <a:t>. </a:t>
            </a:r>
          </a:p>
          <a:p>
            <a:pPr marL="0" indent="0" algn="ctr">
              <a:buNone/>
            </a:pPr>
            <a:r>
              <a:rPr lang="de-DE" sz="2400" u="sng" dirty="0" smtClean="0"/>
              <a:t>Verbundene Opelflächen und Containergelände.</a:t>
            </a:r>
          </a:p>
          <a:p>
            <a:pPr marL="0" indent="0" algn="ctr">
              <a:buNone/>
            </a:pPr>
            <a:r>
              <a:rPr lang="de-DE" sz="2400" dirty="0" smtClean="0"/>
              <a:t>Erfolgter und teilweiser Neubau </a:t>
            </a:r>
            <a:r>
              <a:rPr lang="de-DE" sz="2400" b="1" dirty="0" smtClean="0">
                <a:solidFill>
                  <a:srgbClr val="C00000"/>
                </a:solidFill>
              </a:rPr>
              <a:t>Warenverteilzentrum ?</a:t>
            </a:r>
            <a:r>
              <a:rPr lang="de-DE" sz="2400" dirty="0" smtClean="0">
                <a:solidFill>
                  <a:srgbClr val="C00000"/>
                </a:solidFill>
              </a:rPr>
              <a:t> </a:t>
            </a:r>
            <a:r>
              <a:rPr lang="de-DE" sz="2400" dirty="0" smtClean="0"/>
              <a:t>nebst </a:t>
            </a:r>
            <a:r>
              <a:rPr lang="de-DE" sz="2400" dirty="0" err="1" smtClean="0"/>
              <a:t>Hagebaumarktstrategie</a:t>
            </a:r>
            <a:r>
              <a:rPr lang="de-DE" sz="2400" dirty="0" smtClean="0"/>
              <a:t>. </a:t>
            </a:r>
          </a:p>
          <a:p>
            <a:pPr marL="0" indent="0" algn="ctr">
              <a:buNone/>
            </a:pPr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Freie problematische Flächen sind nicht überhastet verwertet </a:t>
            </a:r>
            <a:r>
              <a:rPr lang="de-DE" sz="2400" dirty="0" smtClean="0"/>
              <a:t>.</a:t>
            </a:r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endParaRPr lang="de-DE" sz="2400" dirty="0" smtClean="0"/>
          </a:p>
          <a:p>
            <a:pPr marL="0" indent="0" algn="ctr">
              <a:buNone/>
            </a:pPr>
            <a:endParaRPr lang="de-DE" sz="2400" u="sng" dirty="0"/>
          </a:p>
        </p:txBody>
      </p:sp>
      <p:sp>
        <p:nvSpPr>
          <p:cNvPr id="6" name="Textfeld 5"/>
          <p:cNvSpPr txBox="1"/>
          <p:nvPr/>
        </p:nvSpPr>
        <p:spPr>
          <a:xfrm>
            <a:off x="1493101" y="3627365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----------------------------------------------------------------------------------------</a:t>
            </a:r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83924" y="3996697"/>
            <a:ext cx="7524328" cy="268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 LKW Rasthof  </a:t>
            </a:r>
            <a:r>
              <a:rPr lang="de-DE" sz="2400" dirty="0" err="1" smtClean="0"/>
              <a:t>Bevertal</a:t>
            </a:r>
            <a:r>
              <a:rPr lang="de-DE" sz="2400" dirty="0" smtClean="0"/>
              <a:t>  </a:t>
            </a:r>
            <a:r>
              <a:rPr lang="de-DE" sz="2400" b="1" dirty="0" smtClean="0"/>
              <a:t>A40 </a:t>
            </a:r>
            <a:r>
              <a:rPr lang="de-DE" sz="2400" dirty="0" smtClean="0"/>
              <a:t>  </a:t>
            </a:r>
            <a:r>
              <a:rPr lang="de-DE" sz="2400" b="1" dirty="0" smtClean="0"/>
              <a:t>Do/Bo </a:t>
            </a:r>
            <a:r>
              <a:rPr lang="de-DE" sz="2400" dirty="0" smtClean="0"/>
              <a:t>mit Treibstoffversorgung  „</a:t>
            </a:r>
            <a:r>
              <a:rPr lang="de-DE" sz="2400" b="1" dirty="0" smtClean="0"/>
              <a:t>BP</a:t>
            </a:r>
            <a:r>
              <a:rPr lang="de-DE" sz="2400" dirty="0" smtClean="0"/>
              <a:t> </a:t>
            </a:r>
            <a:r>
              <a:rPr lang="de-DE" sz="2400" dirty="0"/>
              <a:t>“ </a:t>
            </a:r>
            <a:r>
              <a:rPr lang="de-DE" sz="2400" dirty="0" smtClean="0"/>
              <a:t>nebst zusätzlichem Erweiterungsgelände.  </a:t>
            </a:r>
            <a:r>
              <a:rPr lang="de-DE" sz="2400" b="1" u="sng" dirty="0" smtClean="0"/>
              <a:t>Übergeordnet in Straßen NRW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de-DE" sz="2400" u="sng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de-DE" sz="2400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1349896" y="51875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sz="2400" b="1" dirty="0" smtClean="0"/>
              <a:t>Betrachtung der Istwerte zur Ostanbindung.</a:t>
            </a:r>
            <a:endParaRPr lang="de-DE" sz="2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323678" y="515260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----------------------------------------------------------------------------------------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053092" y="5522282"/>
            <a:ext cx="7576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Die </a:t>
            </a:r>
            <a:r>
              <a:rPr lang="de-DE" sz="2400" smtClean="0"/>
              <a:t>vorhandene Schienenanbindungen </a:t>
            </a:r>
            <a:r>
              <a:rPr lang="de-DE" sz="2400" dirty="0" smtClean="0"/>
              <a:t>der </a:t>
            </a:r>
            <a:r>
              <a:rPr lang="de-DE" sz="2400" b="1" dirty="0" smtClean="0"/>
              <a:t>DB </a:t>
            </a:r>
            <a:r>
              <a:rPr lang="de-DE" sz="2400" dirty="0" smtClean="0"/>
              <a:t> aller 3 Gewerbeflächen ist gepflegt und funktionsfähig.</a:t>
            </a:r>
            <a:endParaRPr lang="de-DE" sz="2400" dirty="0"/>
          </a:p>
        </p:txBody>
      </p:sp>
      <p:sp>
        <p:nvSpPr>
          <p:cNvPr id="10" name="Rechteck 9"/>
          <p:cNvSpPr/>
          <p:nvPr/>
        </p:nvSpPr>
        <p:spPr>
          <a:xfrm>
            <a:off x="1187624" y="1198417"/>
            <a:ext cx="6624736" cy="2863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55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700" b="1" dirty="0" smtClean="0">
                <a:solidFill>
                  <a:schemeClr val="tx2"/>
                </a:solidFill>
              </a:rPr>
              <a:t>Istwert zur neuen Sachlage.</a:t>
            </a:r>
            <a:endParaRPr lang="de-DE" b="1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6608" y="1196752"/>
            <a:ext cx="8229600" cy="2952328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Das Rückhaltebecken nach Geländekauf von </a:t>
            </a:r>
            <a:r>
              <a:rPr lang="de-DE" sz="2400" b="1" dirty="0" smtClean="0"/>
              <a:t>Bo</a:t>
            </a:r>
            <a:r>
              <a:rPr lang="de-DE" sz="2400" dirty="0" smtClean="0"/>
              <a:t> neben dem Bahnwirtschaftsweg und  dem Grundstück „Langendreerstr.30“ wurde fertiggestellt.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02330" y="242088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Das angrenzende  </a:t>
            </a:r>
            <a:r>
              <a:rPr lang="de-DE" sz="2400" b="1" dirty="0" smtClean="0"/>
              <a:t>A40 </a:t>
            </a:r>
            <a:r>
              <a:rPr lang="de-DE" sz="2400" dirty="0" smtClean="0"/>
              <a:t> </a:t>
            </a:r>
            <a:r>
              <a:rPr lang="de-DE" sz="2400" b="1" dirty="0" smtClean="0"/>
              <a:t>Do </a:t>
            </a:r>
            <a:r>
              <a:rPr lang="de-DE" sz="2400" dirty="0" smtClean="0"/>
              <a:t> Grundstück „ Bauer Schulte“ ist ohne Bewirtschaftung.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494392" y="314096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Auch der jetzige  erweiterte  Sportbetrieb des Reitervereins wird durch  eine vorhandene Baumreihe kaum beeinflusst.= </a:t>
            </a:r>
            <a:r>
              <a:rPr lang="de-DE" b="1" dirty="0" smtClean="0"/>
              <a:t>Sollwert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4319143"/>
            <a:ext cx="874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Der nötige  geringe Flächen-Übergang  mit  Bedarfsregelung kann mit Abstand zu den anliegenden </a:t>
            </a:r>
            <a:r>
              <a:rPr lang="de-DE" sz="2400" b="1" dirty="0" smtClean="0"/>
              <a:t>Do</a:t>
            </a:r>
            <a:r>
              <a:rPr lang="de-DE" sz="2400" dirty="0" smtClean="0"/>
              <a:t> „44388 </a:t>
            </a:r>
            <a:r>
              <a:rPr lang="de-DE" sz="2400" dirty="0" err="1" smtClean="0"/>
              <a:t>Schorlandstrasse</a:t>
            </a:r>
            <a:r>
              <a:rPr lang="de-DE" sz="2400" dirty="0" smtClean="0"/>
              <a:t>“ erfolgen.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-121581" y="5661248"/>
            <a:ext cx="9296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Durch  Nutzung des erweiterten  Bahnwirtschaftsweges  als Zugang </a:t>
            </a:r>
          </a:p>
          <a:p>
            <a:pPr algn="ctr"/>
            <a:r>
              <a:rPr lang="de-DE" sz="2400" dirty="0" smtClean="0"/>
              <a:t>  ist die Lärmbelastung auch  </a:t>
            </a:r>
            <a:r>
              <a:rPr lang="de-DE" sz="2400" b="1" dirty="0" smtClean="0"/>
              <a:t>Bo „</a:t>
            </a:r>
            <a:r>
              <a:rPr lang="de-DE" sz="2400" dirty="0" smtClean="0"/>
              <a:t>44894 Am Steinhardt“ gering.</a:t>
            </a:r>
            <a:endParaRPr lang="de-DE" sz="24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899592" y="2352024"/>
            <a:ext cx="7083632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1367570" y="5546700"/>
            <a:ext cx="7083632" cy="12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34722" y="1400002"/>
            <a:ext cx="8229600" cy="1672283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Da es ohne Höhenbegrenzung eine kontrollierte Trassenführung  ist, sollte  auch eine temporäre Breitennutzung  für Überbreite Transporte  eingeplant werden.</a:t>
            </a:r>
            <a:endParaRPr lang="de-DE" sz="2400" dirty="0"/>
          </a:p>
        </p:txBody>
      </p:sp>
      <p:sp>
        <p:nvSpPr>
          <p:cNvPr id="3" name="Rechteck 2"/>
          <p:cNvSpPr/>
          <p:nvPr/>
        </p:nvSpPr>
        <p:spPr>
          <a:xfrm>
            <a:off x="1115616" y="476672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/>
              <a:t>              </a:t>
            </a:r>
            <a:r>
              <a:rPr lang="de-DE" sz="2400" b="1" dirty="0" smtClean="0">
                <a:solidFill>
                  <a:schemeClr val="tx2"/>
                </a:solidFill>
              </a:rPr>
              <a:t>Weitere Istwerte und Sollwerte.</a:t>
            </a:r>
            <a:endParaRPr lang="de-DE" sz="2400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43442" y="2863757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Durch die Besonderheit der kurzen Verbindung  </a:t>
            </a:r>
            <a:r>
              <a:rPr lang="de-DE" sz="2400" b="1" dirty="0" smtClean="0"/>
              <a:t>A40 </a:t>
            </a:r>
            <a:r>
              <a:rPr lang="de-DE" sz="2400" dirty="0" smtClean="0"/>
              <a:t>zu der  hier  „</a:t>
            </a:r>
            <a:r>
              <a:rPr lang="de-DE" sz="2400" i="1" dirty="0" smtClean="0"/>
              <a:t>Besonders offenen </a:t>
            </a:r>
            <a:r>
              <a:rPr lang="de-DE" sz="2400" b="1" i="1" dirty="0" smtClean="0"/>
              <a:t>DB Streckenführung</a:t>
            </a:r>
            <a:r>
              <a:rPr lang="de-DE" sz="2400" i="1" dirty="0" smtClean="0"/>
              <a:t> mit  einer  parallel laufenden Trasse ist ein besonders  wichtiges </a:t>
            </a:r>
            <a:r>
              <a:rPr lang="de-DE" sz="2400" i="1" dirty="0" smtClean="0">
                <a:solidFill>
                  <a:srgbClr val="FF0000"/>
                </a:solidFill>
              </a:rPr>
              <a:t>Argument sogar als Vorzeigelösung eines Notfallplanes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-311968" y="4747659"/>
            <a:ext cx="9289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 Warenverteilzentrum und Hagebau sind  Unternehmen mit Warenströmen , erforderlichen Datenvolumen und IT  Lösungen nebst Netzanbindungen und hohem Sicherheitsbedarf. </a:t>
            </a:r>
            <a:endParaRPr lang="de-DE" sz="24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1115616" y="4725144"/>
            <a:ext cx="7083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nhaltsplatzhalter 3"/>
          <p:cNvSpPr txBox="1">
            <a:spLocks/>
          </p:cNvSpPr>
          <p:nvPr/>
        </p:nvSpPr>
        <p:spPr>
          <a:xfrm>
            <a:off x="434722" y="938337"/>
            <a:ext cx="8229600" cy="746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8" algn="ctr">
              <a:buFont typeface="Wingdings" panose="05000000000000000000" pitchFamily="2" charset="2"/>
              <a:buChar char="Ø"/>
            </a:pPr>
            <a:endParaRPr lang="de-DE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-1404664" y="938337"/>
            <a:ext cx="1260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de-DE" sz="2400" dirty="0" smtClean="0"/>
              <a:t> Das  vorhandene Naturgebiet </a:t>
            </a:r>
            <a:r>
              <a:rPr lang="de-DE" sz="2400" dirty="0" err="1" smtClean="0"/>
              <a:t>Beverbach</a:t>
            </a:r>
            <a:r>
              <a:rPr lang="de-DE" sz="2400" dirty="0" smtClean="0"/>
              <a:t> soll  bleiben   </a:t>
            </a:r>
            <a:endParaRPr lang="de-DE" sz="2400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1354220" y="2863757"/>
            <a:ext cx="7083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0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 </a:t>
            </a:r>
            <a:r>
              <a:rPr lang="de-DE" b="1" dirty="0">
                <a:solidFill>
                  <a:schemeClr val="tx2"/>
                </a:solidFill>
              </a:rPr>
              <a:t>Weitere Istwerte und Sollwerte.</a:t>
            </a:r>
            <a:r>
              <a:rPr lang="de-DE" dirty="0">
                <a:solidFill>
                  <a:schemeClr val="tx2"/>
                </a:solidFill>
              </a:rPr>
              <a:t/>
            </a:r>
            <a:br>
              <a:rPr lang="de-DE" dirty="0">
                <a:solidFill>
                  <a:schemeClr val="tx2"/>
                </a:solidFill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0872" y="76470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de-DE" sz="2800" i="1" dirty="0" smtClean="0"/>
              <a:t>Die regionalen Hochschulen und Gewerbe von IT , Logistik und Umweltbelastung zur gemeinsamen Umsetzung und  EU Anträgen einbinden</a:t>
            </a:r>
            <a:r>
              <a:rPr lang="de-DE" sz="2800" i="1" dirty="0"/>
              <a:t>. </a:t>
            </a:r>
            <a:endParaRPr lang="de-DE" sz="2800" i="1" dirty="0" smtClean="0"/>
          </a:p>
          <a:p>
            <a:pPr marL="0" indent="0" algn="ctr">
              <a:buNone/>
            </a:pPr>
            <a:r>
              <a:rPr lang="de-DE" sz="1700" i="1" dirty="0" smtClean="0">
                <a:hlinkClick r:id="rId2"/>
              </a:rPr>
              <a:t>https</a:t>
            </a:r>
            <a:r>
              <a:rPr lang="de-DE" sz="1700" i="1" dirty="0">
                <a:hlinkClick r:id="rId2"/>
              </a:rPr>
              <a:t>://</a:t>
            </a:r>
            <a:r>
              <a:rPr lang="de-DE" sz="1700" i="1" dirty="0" smtClean="0">
                <a:hlinkClick r:id="rId2"/>
              </a:rPr>
              <a:t>www.gdata.de/ueber-g-data</a:t>
            </a:r>
            <a:endParaRPr lang="de-DE" sz="1700" i="1" dirty="0" smtClean="0"/>
          </a:p>
          <a:p>
            <a:pPr marL="0" indent="0" algn="ctr">
              <a:buNone/>
            </a:pPr>
            <a:r>
              <a:rPr lang="de-DE" sz="1700" i="1" dirty="0" smtClean="0">
                <a:hlinkClick r:id="rId3"/>
              </a:rPr>
              <a:t>https://www.ei.rub.de/studium/its</a:t>
            </a:r>
            <a:r>
              <a:rPr lang="de-DE" sz="1700" i="1" dirty="0" smtClean="0">
                <a:hlinkClick r:id="rId3"/>
              </a:rPr>
              <a:t>/</a:t>
            </a:r>
            <a:endParaRPr lang="de-DE" sz="1700" i="1" dirty="0" smtClean="0"/>
          </a:p>
          <a:p>
            <a:pPr marL="0" indent="0" algn="ctr">
              <a:buNone/>
            </a:pPr>
            <a:r>
              <a:rPr lang="de-DE" sz="1700" i="1" dirty="0">
                <a:hlinkClick r:id="rId4"/>
              </a:rPr>
              <a:t>http://</a:t>
            </a:r>
            <a:r>
              <a:rPr lang="de-DE" sz="1700" i="1" dirty="0" smtClean="0">
                <a:hlinkClick r:id="rId4"/>
              </a:rPr>
              <a:t>www.materna.de/DE/Home/home_node.html</a:t>
            </a:r>
            <a:endParaRPr lang="de-DE" sz="1700" i="1" dirty="0" smtClean="0"/>
          </a:p>
          <a:p>
            <a:pPr marL="0" indent="0" algn="ctr">
              <a:buNone/>
            </a:pPr>
            <a:r>
              <a:rPr lang="de-DE" sz="1600" i="1" dirty="0" smtClean="0">
                <a:hlinkClick r:id="rId5"/>
              </a:rPr>
              <a:t>https</a:t>
            </a:r>
            <a:r>
              <a:rPr lang="de-DE" sz="1600" i="1" dirty="0" smtClean="0">
                <a:hlinkClick r:id="rId5"/>
              </a:rPr>
              <a:t>://de.wikipedia.org/wiki/Fraunhofer-Institut_f%C3%BCr_Materialfluss_und_Logistik</a:t>
            </a:r>
            <a:endParaRPr lang="de-DE" sz="1600" i="1" dirty="0" smtClean="0"/>
          </a:p>
          <a:p>
            <a:pPr marL="0" indent="0" algn="ctr">
              <a:buNone/>
            </a:pPr>
            <a:r>
              <a:rPr lang="de-DE" sz="1600" i="1" dirty="0">
                <a:hlinkClick r:id="rId6"/>
              </a:rPr>
              <a:t>https://</a:t>
            </a:r>
            <a:r>
              <a:rPr lang="de-DE" sz="1600" i="1" dirty="0" smtClean="0">
                <a:hlinkClick r:id="rId6"/>
              </a:rPr>
              <a:t>energietools.ea-nrw.de/optimierung-des-kommunalen-gueterverkehrs-20620.asp</a:t>
            </a:r>
            <a:endParaRPr lang="de-DE" sz="1600" i="1" dirty="0" smtClean="0"/>
          </a:p>
          <a:p>
            <a:pPr marL="0" indent="0" algn="ctr">
              <a:buNone/>
            </a:pPr>
            <a:endParaRPr lang="de-DE" sz="1600" i="1" dirty="0" smtClean="0"/>
          </a:p>
          <a:p>
            <a:pPr marL="0" indent="0" algn="ctr">
              <a:buNone/>
            </a:pPr>
            <a:endParaRPr lang="de-DE" sz="1600" i="1" dirty="0" smtClean="0"/>
          </a:p>
          <a:p>
            <a:pPr marL="0" indent="0" algn="ctr">
              <a:buNone/>
            </a:pPr>
            <a:r>
              <a:rPr lang="de-DE" sz="2800" dirty="0" smtClean="0"/>
              <a:t>Zufahrt &amp; Abfahrt kann mit einem besonderen integrierten </a:t>
            </a:r>
          </a:p>
          <a:p>
            <a:pPr marL="0" indent="0" algn="ctr">
              <a:buNone/>
            </a:pPr>
            <a:r>
              <a:rPr lang="de-DE" sz="2800" dirty="0" smtClean="0"/>
              <a:t>Leitsystem  in den vorhandenen Verkehrsstrukturen erfolgen .</a:t>
            </a:r>
          </a:p>
          <a:p>
            <a:pPr marL="0" indent="0" algn="ctr">
              <a:buNone/>
            </a:pPr>
            <a:r>
              <a:rPr lang="de-DE" sz="2800" dirty="0" smtClean="0"/>
              <a:t>Bemerkung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de-DE" sz="2800" dirty="0" smtClean="0"/>
              <a:t> Gebiete  in einem Umfeld wie „ Beispiel Paris „haben bei diesen vorhandenen Bedingungen Neidgefühle.</a:t>
            </a:r>
            <a:endParaRPr lang="de-DE" sz="2800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3347864" y="3933056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3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Bildschirmpräsentation (4:3)</PresentationFormat>
  <Paragraphs>48</Paragraphs>
  <Slides>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Die Gewerbeflächennutzung.</vt:lpstr>
      <vt:lpstr> Übersicht  von den 3 Flächen und Verbindung Autobahn nebst Schiene .</vt:lpstr>
      <vt:lpstr>Das Umfeld zur geänderten Realisierung der Ostanbindung.</vt:lpstr>
      <vt:lpstr>Betrieb erfolgt durch eine Anliegergenossenschaft.</vt:lpstr>
      <vt:lpstr>Istwert zur neuen Sachlage.</vt:lpstr>
      <vt:lpstr>PowerPoint-Präsentation</vt:lpstr>
      <vt:lpstr> Weitere Istwerte und Sollwerte.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Energa</dc:creator>
  <cp:lastModifiedBy>Energa</cp:lastModifiedBy>
  <cp:revision>80</cp:revision>
  <dcterms:created xsi:type="dcterms:W3CDTF">2016-09-14T10:56:14Z</dcterms:created>
  <dcterms:modified xsi:type="dcterms:W3CDTF">2016-09-20T15:15:00Z</dcterms:modified>
</cp:coreProperties>
</file>