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4" autoAdjust="0"/>
    <p:restoredTop sz="86387" autoAdjust="0"/>
  </p:normalViewPr>
  <p:slideViewPr>
    <p:cSldViewPr>
      <p:cViewPr>
        <p:scale>
          <a:sx n="100" d="100"/>
          <a:sy n="100" d="100"/>
        </p:scale>
        <p:origin x="13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100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D8EC0-8AEE-4460-AA07-2C3220A87318}" type="datetimeFigureOut">
              <a:rPr lang="de-DE" smtClean="0"/>
              <a:t>06.03.2017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15B7A-5C22-4654-A4F7-F8F5036785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1721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15B7A-5C22-4654-A4F7-F8F5036785F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828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15B7A-5C22-4654-A4F7-F8F5036785F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7130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15B7A-5C22-4654-A4F7-F8F5036785F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2830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15B7A-5C22-4654-A4F7-F8F5036785F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9485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15B7A-5C22-4654-A4F7-F8F5036785F1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589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06.03.2017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441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06.03.2017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188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06.03.2017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05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06.03.2017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6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06.03.2017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334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06.03.2017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480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06.03.2017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7550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06.03.2017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008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06.03.2017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874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06.03.2017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55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06.03.2017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418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8C96C-5D18-420B-9BD1-A4924FDC2062}" type="datetimeFigureOut">
              <a:rPr lang="de-DE" smtClean="0"/>
              <a:t>06.03.2017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67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rgobeamer.com/" TargetMode="External"/><Relationship Id="rId3" Type="http://schemas.openxmlformats.org/officeDocument/2006/relationships/hyperlink" Target="https://www.ei.rub.de/studium/its/" TargetMode="External"/><Relationship Id="rId7" Type="http://schemas.openxmlformats.org/officeDocument/2006/relationships/hyperlink" Target="http://www.verkehr.bi.ruhr-uni-bochum.de/index.html" TargetMode="External"/><Relationship Id="rId2" Type="http://schemas.openxmlformats.org/officeDocument/2006/relationships/hyperlink" Target="https://www.gdata.de/ueber-g-dat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ergietools.ea-nrw.de/optimierung-des-kommunalen-gueterverkehrs-20620.asp" TargetMode="External"/><Relationship Id="rId5" Type="http://schemas.openxmlformats.org/officeDocument/2006/relationships/hyperlink" Target="https://de.wikipedia.org/wiki/Fraunhofer-Institut_f%C3%BCr_Materialfluss_und_Logistik" TargetMode="External"/><Relationship Id="rId4" Type="http://schemas.openxmlformats.org/officeDocument/2006/relationships/hyperlink" Target="http://www.materna.de/DE/Home/home_node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ammar.eu/d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argobeamer.com/" TargetMode="External"/><Relationship Id="rId4" Type="http://schemas.openxmlformats.org/officeDocument/2006/relationships/hyperlink" Target="http://www.winglift.com/en/produc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95133" y="-865302"/>
            <a:ext cx="9239133" cy="2448272"/>
          </a:xfrm>
        </p:spPr>
        <p:txBody>
          <a:bodyPr/>
          <a:lstStyle/>
          <a:p>
            <a:r>
              <a:rPr lang="de-DE" dirty="0" smtClean="0"/>
              <a:t>Die Gewerbeflächennutzung.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1950" y="4501404"/>
            <a:ext cx="5688632" cy="2040632"/>
          </a:xfrm>
        </p:spPr>
        <p:txBody>
          <a:bodyPr>
            <a:normAutofit/>
          </a:bodyPr>
          <a:lstStyle/>
          <a:p>
            <a:r>
              <a:rPr lang="de-DE" b="1" dirty="0" smtClean="0"/>
              <a:t>Übersicht zur verträglichen Trassenführung</a:t>
            </a:r>
            <a:endParaRPr lang="de-DE" dirty="0" smtClean="0"/>
          </a:p>
          <a:p>
            <a:r>
              <a:rPr lang="de-DE" b="1" u="sng" dirty="0" err="1" smtClean="0">
                <a:solidFill>
                  <a:schemeClr val="tx2"/>
                </a:solidFill>
              </a:rPr>
              <a:t>NRW+Bo+Do+DB</a:t>
            </a:r>
            <a:endParaRPr lang="de-DE" b="1" u="sng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Users\Energa\Desktop\PR Sombornr\Op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33" y="1893025"/>
            <a:ext cx="5427179" cy="2667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Energa\Desktop\PR Sombornr\Somborn vor Or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993785"/>
            <a:ext cx="3071731" cy="460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467544" y="692696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tx2"/>
                </a:solidFill>
              </a:rPr>
              <a:t>Anregung in eigener Sache von gelebten Do/Bo Bürger durch nötigen Zusammenarbeit zur Vermarktung unserer Regionen. </a:t>
            </a:r>
          </a:p>
          <a:p>
            <a:pPr algn="ctr"/>
            <a:r>
              <a:rPr lang="de-DE" b="1" dirty="0" smtClean="0">
                <a:solidFill>
                  <a:schemeClr val="tx2"/>
                </a:solidFill>
              </a:rPr>
              <a:t>Mit Anliegerbewirtschaftung  und Marketing  wird es eine überregionale  Aufmerksamkeit.</a:t>
            </a:r>
            <a:endParaRPr lang="de-DE" b="1" dirty="0">
              <a:solidFill>
                <a:schemeClr val="tx2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508105" y="1619508"/>
            <a:ext cx="372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Übergänge der Ortsteile von </a:t>
            </a:r>
            <a:r>
              <a:rPr lang="de-DE" b="1" dirty="0" err="1" smtClean="0"/>
              <a:t>DoBo</a:t>
            </a:r>
            <a:r>
              <a:rPr lang="de-DE" b="1" dirty="0" smtClean="0"/>
              <a:t>. </a:t>
            </a:r>
            <a:endParaRPr lang="de-DE" b="1" dirty="0"/>
          </a:p>
        </p:txBody>
      </p:sp>
      <p:sp>
        <p:nvSpPr>
          <p:cNvPr id="8" name="Gleichschenkliges Dreieck 7"/>
          <p:cNvSpPr/>
          <p:nvPr/>
        </p:nvSpPr>
        <p:spPr>
          <a:xfrm>
            <a:off x="1475656" y="5521720"/>
            <a:ext cx="3024336" cy="141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786569" y="6090962"/>
            <a:ext cx="5364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Das  Vorbild  ist die </a:t>
            </a:r>
            <a:r>
              <a:rPr lang="de-DE" dirty="0" err="1" smtClean="0"/>
              <a:t>Emschergenossenschaft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1043608" y="6460294"/>
            <a:ext cx="4328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http://www.eglv.de/emschergenossenschaft</a:t>
            </a:r>
          </a:p>
        </p:txBody>
      </p:sp>
    </p:spTree>
    <p:extLst>
      <p:ext uri="{BB962C8B-B14F-4D97-AF65-F5344CB8AC3E}">
        <p14:creationId xmlns:p14="http://schemas.microsoft.com/office/powerpoint/2010/main" val="419867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 </a:t>
            </a:r>
            <a:r>
              <a:rPr lang="de-DE" sz="2400" b="1" dirty="0" smtClean="0"/>
              <a:t>Übersicht  von den 3 Flächen und Verbindung Autobahn nebst Schiene .</a:t>
            </a:r>
            <a:endParaRPr lang="de-DE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8046" y="645333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de-DE" sz="1200" dirty="0" smtClean="0"/>
              <a:t>                                                                    Die Bildrechte von „Die Stadtgestalter Bochum“</a:t>
            </a:r>
            <a:endParaRPr lang="de-DE" sz="1000" dirty="0"/>
          </a:p>
        </p:txBody>
      </p:sp>
      <p:pic>
        <p:nvPicPr>
          <p:cNvPr id="1026" name="Picture 2" descr="C:\Users\Energa\Desktop\PR Sombornr\Unsere A40 O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439" y="1988841"/>
            <a:ext cx="7124937" cy="3693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1115616" y="1988841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        Die Lage der Gewerbeflächen</a:t>
            </a:r>
          </a:p>
          <a:p>
            <a:pPr algn="ctr"/>
            <a:r>
              <a:rPr lang="de-DE" i="1" dirty="0" smtClean="0"/>
              <a:t>Auch die Schienenverbindung  ehemalig WI –WII nebst WIII ist noch vorhanden. </a:t>
            </a:r>
            <a:endParaRPr lang="de-DE" i="1" dirty="0"/>
          </a:p>
        </p:txBody>
      </p:sp>
      <p:sp>
        <p:nvSpPr>
          <p:cNvPr id="6" name="Textfeld 5"/>
          <p:cNvSpPr txBox="1"/>
          <p:nvPr/>
        </p:nvSpPr>
        <p:spPr>
          <a:xfrm>
            <a:off x="395537" y="1157843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Durch begleitende Steuerung kann Anfahrt und Abfahrt aus beiden Richtungen erfolgen. Die vorhandenen  Fahrwege sind vorhanden und vertretbar.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83569" y="5682527"/>
            <a:ext cx="78488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i="1" dirty="0" smtClean="0"/>
              <a:t>Vorhandenen  Flächen (Laer WI) mit  Schnittpunkten (Bahn -Autobahn ) können   somit zusätzlich  ohne Landraub  für die Wirtschaft der Region eingebunden </a:t>
            </a:r>
            <a:r>
              <a:rPr lang="de-DE" i="1" dirty="0" smtClean="0"/>
              <a:t>werden. 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269786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de-DE" sz="2400" b="1" dirty="0" smtClean="0"/>
              <a:t>Das Umfeld zur geänderten Realisierung der Ostanbindung</a:t>
            </a:r>
            <a:r>
              <a:rPr lang="de-DE" b="1" dirty="0" smtClean="0"/>
              <a:t>.</a:t>
            </a:r>
            <a:endParaRPr lang="de-DE" b="1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62" y="1700808"/>
            <a:ext cx="6350278" cy="4895648"/>
          </a:xfrm>
        </p:spPr>
      </p:pic>
      <p:sp>
        <p:nvSpPr>
          <p:cNvPr id="3" name="Textfeld 2"/>
          <p:cNvSpPr txBox="1"/>
          <p:nvPr/>
        </p:nvSpPr>
        <p:spPr>
          <a:xfrm>
            <a:off x="-108520" y="1350060"/>
            <a:ext cx="76328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             Vertretbare Einschnitte durch Beteiligung der Anwohner.</a:t>
            </a:r>
            <a:r>
              <a:rPr lang="de-DE" sz="1200" u="sng" dirty="0" smtClean="0"/>
              <a:t> </a:t>
            </a:r>
            <a:endParaRPr lang="de-DE" sz="1200" u="sng" dirty="0"/>
          </a:p>
        </p:txBody>
      </p:sp>
      <p:sp>
        <p:nvSpPr>
          <p:cNvPr id="5" name="Textfeld 4"/>
          <p:cNvSpPr txBox="1"/>
          <p:nvPr/>
        </p:nvSpPr>
        <p:spPr>
          <a:xfrm>
            <a:off x="1836276" y="980728"/>
            <a:ext cx="441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 smtClean="0">
                <a:solidFill>
                  <a:srgbClr val="FF0000"/>
                </a:solidFill>
              </a:rPr>
              <a:t>Mit  NRW ,Dortmund, Bochum und Anlieger.</a:t>
            </a:r>
            <a:endParaRPr lang="de-DE" u="sng" dirty="0">
              <a:solidFill>
                <a:srgbClr val="FF0000"/>
              </a:solidFill>
            </a:endParaRPr>
          </a:p>
        </p:txBody>
      </p:sp>
      <p:cxnSp>
        <p:nvCxnSpPr>
          <p:cNvPr id="10" name="Gerade Verbindung 9"/>
          <p:cNvCxnSpPr/>
          <p:nvPr/>
        </p:nvCxnSpPr>
        <p:spPr>
          <a:xfrm flipV="1">
            <a:off x="3989925" y="4543343"/>
            <a:ext cx="1511447" cy="884747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 flipV="1">
            <a:off x="5515322" y="3930011"/>
            <a:ext cx="349292" cy="613332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Bogen 21"/>
          <p:cNvSpPr/>
          <p:nvPr/>
        </p:nvSpPr>
        <p:spPr>
          <a:xfrm rot="3619163">
            <a:off x="5302536" y="3485297"/>
            <a:ext cx="709734" cy="379178"/>
          </a:xfrm>
          <a:prstGeom prst="arc">
            <a:avLst>
              <a:gd name="adj1" fmla="val 14355671"/>
              <a:gd name="adj2" fmla="val 171747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3347864" y="2090225"/>
            <a:ext cx="1218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Rastplatz</a:t>
            </a:r>
            <a:endParaRPr lang="de-DE" sz="1400" b="1" dirty="0"/>
          </a:p>
        </p:txBody>
      </p:sp>
      <p:sp>
        <p:nvSpPr>
          <p:cNvPr id="47" name="Stern mit 5 Zacken 46"/>
          <p:cNvSpPr/>
          <p:nvPr/>
        </p:nvSpPr>
        <p:spPr>
          <a:xfrm>
            <a:off x="5700970" y="3385821"/>
            <a:ext cx="192125" cy="106778"/>
          </a:xfrm>
          <a:prstGeom prst="star5">
            <a:avLst>
              <a:gd name="adj" fmla="val 0"/>
              <a:gd name="hf" fmla="val 105146"/>
              <a:gd name="vf" fmla="val 11055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Ellipse 61"/>
          <p:cNvSpPr/>
          <p:nvPr/>
        </p:nvSpPr>
        <p:spPr>
          <a:xfrm rot="18253020">
            <a:off x="4866628" y="4141551"/>
            <a:ext cx="922451" cy="338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/>
          <p:cNvSpPr txBox="1"/>
          <p:nvPr/>
        </p:nvSpPr>
        <p:spPr>
          <a:xfrm rot="7360446" flipV="1">
            <a:off x="4408165" y="4208159"/>
            <a:ext cx="1789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smtClean="0"/>
              <a:t>          </a:t>
            </a:r>
            <a:r>
              <a:rPr lang="de-DE" sz="1100" dirty="0" smtClean="0"/>
              <a:t>Rückhaltebecken</a:t>
            </a:r>
            <a:endParaRPr lang="de-DE" sz="1100" dirty="0"/>
          </a:p>
        </p:txBody>
      </p:sp>
      <p:sp>
        <p:nvSpPr>
          <p:cNvPr id="79" name="Textfeld 78"/>
          <p:cNvSpPr txBox="1"/>
          <p:nvPr/>
        </p:nvSpPr>
        <p:spPr>
          <a:xfrm>
            <a:off x="5216054" y="3369488"/>
            <a:ext cx="12461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    Transferregelung</a:t>
            </a:r>
            <a:endParaRPr lang="de-DE" sz="1000" dirty="0"/>
          </a:p>
        </p:txBody>
      </p:sp>
      <p:sp>
        <p:nvSpPr>
          <p:cNvPr id="6" name="Freihandform 5"/>
          <p:cNvSpPr/>
          <p:nvPr/>
        </p:nvSpPr>
        <p:spPr>
          <a:xfrm>
            <a:off x="4372824" y="2463418"/>
            <a:ext cx="2339439" cy="809282"/>
          </a:xfrm>
          <a:custGeom>
            <a:avLst/>
            <a:gdLst>
              <a:gd name="connsiteX0" fmla="*/ 1466603 w 2339439"/>
              <a:gd name="connsiteY0" fmla="*/ 1157845 h 1211283"/>
              <a:gd name="connsiteX1" fmla="*/ 1466603 w 2339439"/>
              <a:gd name="connsiteY1" fmla="*/ 1157845 h 1211283"/>
              <a:gd name="connsiteX2" fmla="*/ 1520042 w 2339439"/>
              <a:gd name="connsiteY2" fmla="*/ 1151907 h 1211283"/>
              <a:gd name="connsiteX3" fmla="*/ 1555668 w 2339439"/>
              <a:gd name="connsiteY3" fmla="*/ 1145969 h 1211283"/>
              <a:gd name="connsiteX4" fmla="*/ 1573481 w 2339439"/>
              <a:gd name="connsiteY4" fmla="*/ 1128156 h 1211283"/>
              <a:gd name="connsiteX5" fmla="*/ 1609107 w 2339439"/>
              <a:gd name="connsiteY5" fmla="*/ 1110343 h 1211283"/>
              <a:gd name="connsiteX6" fmla="*/ 1626920 w 2339439"/>
              <a:gd name="connsiteY6" fmla="*/ 1092530 h 1211283"/>
              <a:gd name="connsiteX7" fmla="*/ 1644733 w 2339439"/>
              <a:gd name="connsiteY7" fmla="*/ 1086593 h 1211283"/>
              <a:gd name="connsiteX8" fmla="*/ 1668483 w 2339439"/>
              <a:gd name="connsiteY8" fmla="*/ 1056904 h 1211283"/>
              <a:gd name="connsiteX9" fmla="*/ 1686296 w 2339439"/>
              <a:gd name="connsiteY9" fmla="*/ 1050967 h 1211283"/>
              <a:gd name="connsiteX10" fmla="*/ 1698172 w 2339439"/>
              <a:gd name="connsiteY10" fmla="*/ 1039091 h 1211283"/>
              <a:gd name="connsiteX11" fmla="*/ 1733798 w 2339439"/>
              <a:gd name="connsiteY11" fmla="*/ 1015341 h 1211283"/>
              <a:gd name="connsiteX12" fmla="*/ 1763486 w 2339439"/>
              <a:gd name="connsiteY12" fmla="*/ 997528 h 1211283"/>
              <a:gd name="connsiteX13" fmla="*/ 1775361 w 2339439"/>
              <a:gd name="connsiteY13" fmla="*/ 985652 h 1211283"/>
              <a:gd name="connsiteX14" fmla="*/ 1834738 w 2339439"/>
              <a:gd name="connsiteY14" fmla="*/ 967839 h 1211283"/>
              <a:gd name="connsiteX15" fmla="*/ 1870364 w 2339439"/>
              <a:gd name="connsiteY15" fmla="*/ 944089 h 1211283"/>
              <a:gd name="connsiteX16" fmla="*/ 1905990 w 2339439"/>
              <a:gd name="connsiteY16" fmla="*/ 932213 h 1211283"/>
              <a:gd name="connsiteX17" fmla="*/ 1923803 w 2339439"/>
              <a:gd name="connsiteY17" fmla="*/ 926276 h 1211283"/>
              <a:gd name="connsiteX18" fmla="*/ 1977242 w 2339439"/>
              <a:gd name="connsiteY18" fmla="*/ 902525 h 1211283"/>
              <a:gd name="connsiteX19" fmla="*/ 2000992 w 2339439"/>
              <a:gd name="connsiteY19" fmla="*/ 890650 h 1211283"/>
              <a:gd name="connsiteX20" fmla="*/ 2030681 w 2339439"/>
              <a:gd name="connsiteY20" fmla="*/ 872837 h 1211283"/>
              <a:gd name="connsiteX21" fmla="*/ 2042556 w 2339439"/>
              <a:gd name="connsiteY21" fmla="*/ 860961 h 1211283"/>
              <a:gd name="connsiteX22" fmla="*/ 2060369 w 2339439"/>
              <a:gd name="connsiteY22" fmla="*/ 849086 h 1211283"/>
              <a:gd name="connsiteX23" fmla="*/ 2072244 w 2339439"/>
              <a:gd name="connsiteY23" fmla="*/ 831273 h 1211283"/>
              <a:gd name="connsiteX24" fmla="*/ 2084120 w 2339439"/>
              <a:gd name="connsiteY24" fmla="*/ 819398 h 1211283"/>
              <a:gd name="connsiteX25" fmla="*/ 2090057 w 2339439"/>
              <a:gd name="connsiteY25" fmla="*/ 801585 h 1211283"/>
              <a:gd name="connsiteX26" fmla="*/ 2101933 w 2339439"/>
              <a:gd name="connsiteY26" fmla="*/ 789709 h 1211283"/>
              <a:gd name="connsiteX27" fmla="*/ 2113808 w 2339439"/>
              <a:gd name="connsiteY27" fmla="*/ 771896 h 1211283"/>
              <a:gd name="connsiteX28" fmla="*/ 2119746 w 2339439"/>
              <a:gd name="connsiteY28" fmla="*/ 754083 h 1211283"/>
              <a:gd name="connsiteX29" fmla="*/ 2155372 w 2339439"/>
              <a:gd name="connsiteY29" fmla="*/ 724395 h 1211283"/>
              <a:gd name="connsiteX30" fmla="*/ 2161309 w 2339439"/>
              <a:gd name="connsiteY30" fmla="*/ 706582 h 1211283"/>
              <a:gd name="connsiteX31" fmla="*/ 2179122 w 2339439"/>
              <a:gd name="connsiteY31" fmla="*/ 700645 h 1211283"/>
              <a:gd name="connsiteX32" fmla="*/ 2190998 w 2339439"/>
              <a:gd name="connsiteY32" fmla="*/ 688769 h 1211283"/>
              <a:gd name="connsiteX33" fmla="*/ 2208811 w 2339439"/>
              <a:gd name="connsiteY33" fmla="*/ 676894 h 1211283"/>
              <a:gd name="connsiteX34" fmla="*/ 2232561 w 2339439"/>
              <a:gd name="connsiteY34" fmla="*/ 635330 h 1211283"/>
              <a:gd name="connsiteX35" fmla="*/ 2274125 w 2339439"/>
              <a:gd name="connsiteY35" fmla="*/ 575954 h 1211283"/>
              <a:gd name="connsiteX36" fmla="*/ 2291938 w 2339439"/>
              <a:gd name="connsiteY36" fmla="*/ 546265 h 1211283"/>
              <a:gd name="connsiteX37" fmla="*/ 2297875 w 2339439"/>
              <a:gd name="connsiteY37" fmla="*/ 528452 h 1211283"/>
              <a:gd name="connsiteX38" fmla="*/ 2309751 w 2339439"/>
              <a:gd name="connsiteY38" fmla="*/ 516577 h 1211283"/>
              <a:gd name="connsiteX39" fmla="*/ 2321626 w 2339439"/>
              <a:gd name="connsiteY39" fmla="*/ 498764 h 1211283"/>
              <a:gd name="connsiteX40" fmla="*/ 2339439 w 2339439"/>
              <a:gd name="connsiteY40" fmla="*/ 463138 h 1211283"/>
              <a:gd name="connsiteX41" fmla="*/ 2250374 w 2339439"/>
              <a:gd name="connsiteY41" fmla="*/ 451263 h 1211283"/>
              <a:gd name="connsiteX42" fmla="*/ 2084120 w 2339439"/>
              <a:gd name="connsiteY42" fmla="*/ 439387 h 1211283"/>
              <a:gd name="connsiteX43" fmla="*/ 1882239 w 2339439"/>
              <a:gd name="connsiteY43" fmla="*/ 374073 h 1211283"/>
              <a:gd name="connsiteX44" fmla="*/ 1781299 w 2339439"/>
              <a:gd name="connsiteY44" fmla="*/ 332509 h 1211283"/>
              <a:gd name="connsiteX45" fmla="*/ 1668483 w 2339439"/>
              <a:gd name="connsiteY45" fmla="*/ 308759 h 1211283"/>
              <a:gd name="connsiteX46" fmla="*/ 1585356 w 2339439"/>
              <a:gd name="connsiteY46" fmla="*/ 290946 h 1211283"/>
              <a:gd name="connsiteX47" fmla="*/ 1520042 w 2339439"/>
              <a:gd name="connsiteY47" fmla="*/ 261258 h 1211283"/>
              <a:gd name="connsiteX48" fmla="*/ 1478478 w 2339439"/>
              <a:gd name="connsiteY48" fmla="*/ 249382 h 1211283"/>
              <a:gd name="connsiteX49" fmla="*/ 1341912 w 2339439"/>
              <a:gd name="connsiteY49" fmla="*/ 231569 h 1211283"/>
              <a:gd name="connsiteX50" fmla="*/ 1288473 w 2339439"/>
              <a:gd name="connsiteY50" fmla="*/ 219694 h 1211283"/>
              <a:gd name="connsiteX51" fmla="*/ 1264722 w 2339439"/>
              <a:gd name="connsiteY51" fmla="*/ 207819 h 1211283"/>
              <a:gd name="connsiteX52" fmla="*/ 1175657 w 2339439"/>
              <a:gd name="connsiteY52" fmla="*/ 201881 h 1211283"/>
              <a:gd name="connsiteX53" fmla="*/ 1045029 w 2339439"/>
              <a:gd name="connsiteY53" fmla="*/ 178130 h 1211283"/>
              <a:gd name="connsiteX54" fmla="*/ 973777 w 2339439"/>
              <a:gd name="connsiteY54" fmla="*/ 148442 h 1211283"/>
              <a:gd name="connsiteX55" fmla="*/ 920338 w 2339439"/>
              <a:gd name="connsiteY55" fmla="*/ 136567 h 1211283"/>
              <a:gd name="connsiteX56" fmla="*/ 878774 w 2339439"/>
              <a:gd name="connsiteY56" fmla="*/ 124691 h 1211283"/>
              <a:gd name="connsiteX57" fmla="*/ 849086 w 2339439"/>
              <a:gd name="connsiteY57" fmla="*/ 112816 h 1211283"/>
              <a:gd name="connsiteX58" fmla="*/ 813460 w 2339439"/>
              <a:gd name="connsiteY58" fmla="*/ 100941 h 1211283"/>
              <a:gd name="connsiteX59" fmla="*/ 736270 w 2339439"/>
              <a:gd name="connsiteY59" fmla="*/ 71252 h 1211283"/>
              <a:gd name="connsiteX60" fmla="*/ 653143 w 2339439"/>
              <a:gd name="connsiteY60" fmla="*/ 47502 h 1211283"/>
              <a:gd name="connsiteX61" fmla="*/ 587829 w 2339439"/>
              <a:gd name="connsiteY61" fmla="*/ 23751 h 1211283"/>
              <a:gd name="connsiteX62" fmla="*/ 546265 w 2339439"/>
              <a:gd name="connsiteY62" fmla="*/ 11876 h 1211283"/>
              <a:gd name="connsiteX63" fmla="*/ 510639 w 2339439"/>
              <a:gd name="connsiteY63" fmla="*/ 0 h 1211283"/>
              <a:gd name="connsiteX64" fmla="*/ 427512 w 2339439"/>
              <a:gd name="connsiteY64" fmla="*/ 5938 h 1211283"/>
              <a:gd name="connsiteX65" fmla="*/ 356260 w 2339439"/>
              <a:gd name="connsiteY65" fmla="*/ 11876 h 1211283"/>
              <a:gd name="connsiteX66" fmla="*/ 83127 w 2339439"/>
              <a:gd name="connsiteY66" fmla="*/ 17813 h 1211283"/>
              <a:gd name="connsiteX67" fmla="*/ 77190 w 2339439"/>
              <a:gd name="connsiteY67" fmla="*/ 35626 h 1211283"/>
              <a:gd name="connsiteX68" fmla="*/ 41564 w 2339439"/>
              <a:gd name="connsiteY68" fmla="*/ 65315 h 1211283"/>
              <a:gd name="connsiteX69" fmla="*/ 29688 w 2339439"/>
              <a:gd name="connsiteY69" fmla="*/ 77190 h 1211283"/>
              <a:gd name="connsiteX70" fmla="*/ 17813 w 2339439"/>
              <a:gd name="connsiteY70" fmla="*/ 112816 h 1211283"/>
              <a:gd name="connsiteX71" fmla="*/ 11875 w 2339439"/>
              <a:gd name="connsiteY71" fmla="*/ 130629 h 1211283"/>
              <a:gd name="connsiteX72" fmla="*/ 0 w 2339439"/>
              <a:gd name="connsiteY72" fmla="*/ 148442 h 1211283"/>
              <a:gd name="connsiteX73" fmla="*/ 23751 w 2339439"/>
              <a:gd name="connsiteY73" fmla="*/ 201881 h 1211283"/>
              <a:gd name="connsiteX74" fmla="*/ 41564 w 2339439"/>
              <a:gd name="connsiteY74" fmla="*/ 207819 h 1211283"/>
              <a:gd name="connsiteX75" fmla="*/ 59377 w 2339439"/>
              <a:gd name="connsiteY75" fmla="*/ 219694 h 1211283"/>
              <a:gd name="connsiteX76" fmla="*/ 118753 w 2339439"/>
              <a:gd name="connsiteY76" fmla="*/ 237507 h 1211283"/>
              <a:gd name="connsiteX77" fmla="*/ 142504 w 2339439"/>
              <a:gd name="connsiteY77" fmla="*/ 249382 h 1211283"/>
              <a:gd name="connsiteX78" fmla="*/ 207818 w 2339439"/>
              <a:gd name="connsiteY78" fmla="*/ 267195 h 1211283"/>
              <a:gd name="connsiteX79" fmla="*/ 231569 w 2339439"/>
              <a:gd name="connsiteY79" fmla="*/ 273133 h 1211283"/>
              <a:gd name="connsiteX80" fmla="*/ 249382 w 2339439"/>
              <a:gd name="connsiteY80" fmla="*/ 279071 h 1211283"/>
              <a:gd name="connsiteX81" fmla="*/ 279070 w 2339439"/>
              <a:gd name="connsiteY81" fmla="*/ 285008 h 1211283"/>
              <a:gd name="connsiteX82" fmla="*/ 296883 w 2339439"/>
              <a:gd name="connsiteY82" fmla="*/ 290946 h 1211283"/>
              <a:gd name="connsiteX83" fmla="*/ 326572 w 2339439"/>
              <a:gd name="connsiteY83" fmla="*/ 296883 h 1211283"/>
              <a:gd name="connsiteX84" fmla="*/ 350322 w 2339439"/>
              <a:gd name="connsiteY84" fmla="*/ 308759 h 1211283"/>
              <a:gd name="connsiteX85" fmla="*/ 374073 w 2339439"/>
              <a:gd name="connsiteY85" fmla="*/ 314696 h 1211283"/>
              <a:gd name="connsiteX86" fmla="*/ 439387 w 2339439"/>
              <a:gd name="connsiteY86" fmla="*/ 344385 h 1211283"/>
              <a:gd name="connsiteX87" fmla="*/ 475013 w 2339439"/>
              <a:gd name="connsiteY87" fmla="*/ 350322 h 1211283"/>
              <a:gd name="connsiteX88" fmla="*/ 534390 w 2339439"/>
              <a:gd name="connsiteY88" fmla="*/ 374073 h 1211283"/>
              <a:gd name="connsiteX89" fmla="*/ 581891 w 2339439"/>
              <a:gd name="connsiteY89" fmla="*/ 385948 h 1211283"/>
              <a:gd name="connsiteX90" fmla="*/ 623455 w 2339439"/>
              <a:gd name="connsiteY90" fmla="*/ 403761 h 1211283"/>
              <a:gd name="connsiteX91" fmla="*/ 676894 w 2339439"/>
              <a:gd name="connsiteY91" fmla="*/ 421574 h 1211283"/>
              <a:gd name="connsiteX92" fmla="*/ 706582 w 2339439"/>
              <a:gd name="connsiteY92" fmla="*/ 445325 h 1211283"/>
              <a:gd name="connsiteX93" fmla="*/ 748146 w 2339439"/>
              <a:gd name="connsiteY93" fmla="*/ 475013 h 1211283"/>
              <a:gd name="connsiteX94" fmla="*/ 765959 w 2339439"/>
              <a:gd name="connsiteY94" fmla="*/ 480951 h 1211283"/>
              <a:gd name="connsiteX95" fmla="*/ 795647 w 2339439"/>
              <a:gd name="connsiteY95" fmla="*/ 504702 h 1211283"/>
              <a:gd name="connsiteX96" fmla="*/ 849086 w 2339439"/>
              <a:gd name="connsiteY96" fmla="*/ 528452 h 1211283"/>
              <a:gd name="connsiteX97" fmla="*/ 896587 w 2339439"/>
              <a:gd name="connsiteY97" fmla="*/ 552203 h 1211283"/>
              <a:gd name="connsiteX98" fmla="*/ 938151 w 2339439"/>
              <a:gd name="connsiteY98" fmla="*/ 570016 h 1211283"/>
              <a:gd name="connsiteX99" fmla="*/ 961901 w 2339439"/>
              <a:gd name="connsiteY99" fmla="*/ 581891 h 1211283"/>
              <a:gd name="connsiteX100" fmla="*/ 973777 w 2339439"/>
              <a:gd name="connsiteY100" fmla="*/ 593767 h 1211283"/>
              <a:gd name="connsiteX101" fmla="*/ 1027216 w 2339439"/>
              <a:gd name="connsiteY101" fmla="*/ 623455 h 1211283"/>
              <a:gd name="connsiteX102" fmla="*/ 1045029 w 2339439"/>
              <a:gd name="connsiteY102" fmla="*/ 647206 h 1211283"/>
              <a:gd name="connsiteX103" fmla="*/ 1068779 w 2339439"/>
              <a:gd name="connsiteY103" fmla="*/ 659081 h 1211283"/>
              <a:gd name="connsiteX104" fmla="*/ 1080655 w 2339439"/>
              <a:gd name="connsiteY104" fmla="*/ 670956 h 1211283"/>
              <a:gd name="connsiteX105" fmla="*/ 1098468 w 2339439"/>
              <a:gd name="connsiteY105" fmla="*/ 706582 h 1211283"/>
              <a:gd name="connsiteX106" fmla="*/ 1116281 w 2339439"/>
              <a:gd name="connsiteY106" fmla="*/ 724395 h 1211283"/>
              <a:gd name="connsiteX107" fmla="*/ 1151907 w 2339439"/>
              <a:gd name="connsiteY107" fmla="*/ 765959 h 1211283"/>
              <a:gd name="connsiteX108" fmla="*/ 1175657 w 2339439"/>
              <a:gd name="connsiteY108" fmla="*/ 783772 h 1211283"/>
              <a:gd name="connsiteX109" fmla="*/ 1187533 w 2339439"/>
              <a:gd name="connsiteY109" fmla="*/ 795647 h 1211283"/>
              <a:gd name="connsiteX110" fmla="*/ 1205346 w 2339439"/>
              <a:gd name="connsiteY110" fmla="*/ 807522 h 1211283"/>
              <a:gd name="connsiteX111" fmla="*/ 1217221 w 2339439"/>
              <a:gd name="connsiteY111" fmla="*/ 819398 h 1211283"/>
              <a:gd name="connsiteX112" fmla="*/ 1229096 w 2339439"/>
              <a:gd name="connsiteY112" fmla="*/ 837211 h 1211283"/>
              <a:gd name="connsiteX113" fmla="*/ 1246909 w 2339439"/>
              <a:gd name="connsiteY113" fmla="*/ 843148 h 1211283"/>
              <a:gd name="connsiteX114" fmla="*/ 1264722 w 2339439"/>
              <a:gd name="connsiteY114" fmla="*/ 860961 h 1211283"/>
              <a:gd name="connsiteX115" fmla="*/ 1288473 w 2339439"/>
              <a:gd name="connsiteY115" fmla="*/ 872837 h 1211283"/>
              <a:gd name="connsiteX116" fmla="*/ 1312224 w 2339439"/>
              <a:gd name="connsiteY116" fmla="*/ 890650 h 1211283"/>
              <a:gd name="connsiteX117" fmla="*/ 1330037 w 2339439"/>
              <a:gd name="connsiteY117" fmla="*/ 926276 h 1211283"/>
              <a:gd name="connsiteX118" fmla="*/ 1335974 w 2339439"/>
              <a:gd name="connsiteY118" fmla="*/ 944089 h 1211283"/>
              <a:gd name="connsiteX119" fmla="*/ 1365662 w 2339439"/>
              <a:gd name="connsiteY119" fmla="*/ 979715 h 1211283"/>
              <a:gd name="connsiteX120" fmla="*/ 1383475 w 2339439"/>
              <a:gd name="connsiteY120" fmla="*/ 1015341 h 1211283"/>
              <a:gd name="connsiteX121" fmla="*/ 1395351 w 2339439"/>
              <a:gd name="connsiteY121" fmla="*/ 1050967 h 1211283"/>
              <a:gd name="connsiteX122" fmla="*/ 1436914 w 2339439"/>
              <a:gd name="connsiteY122" fmla="*/ 1128156 h 1211283"/>
              <a:gd name="connsiteX123" fmla="*/ 1442852 w 2339439"/>
              <a:gd name="connsiteY123" fmla="*/ 1145969 h 1211283"/>
              <a:gd name="connsiteX124" fmla="*/ 1448790 w 2339439"/>
              <a:gd name="connsiteY124" fmla="*/ 1211283 h 1211283"/>
              <a:gd name="connsiteX125" fmla="*/ 1466603 w 2339439"/>
              <a:gd name="connsiteY125" fmla="*/ 1157845 h 1211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2339439" h="1211283">
                <a:moveTo>
                  <a:pt x="1466603" y="1157845"/>
                </a:moveTo>
                <a:lnTo>
                  <a:pt x="1466603" y="1157845"/>
                </a:lnTo>
                <a:cubicBezTo>
                  <a:pt x="1484416" y="1155866"/>
                  <a:pt x="1502277" y="1154276"/>
                  <a:pt x="1520042" y="1151907"/>
                </a:cubicBezTo>
                <a:cubicBezTo>
                  <a:pt x="1531976" y="1150316"/>
                  <a:pt x="1544667" y="1150859"/>
                  <a:pt x="1555668" y="1145969"/>
                </a:cubicBezTo>
                <a:cubicBezTo>
                  <a:pt x="1563341" y="1142559"/>
                  <a:pt x="1567030" y="1133532"/>
                  <a:pt x="1573481" y="1128156"/>
                </a:cubicBezTo>
                <a:cubicBezTo>
                  <a:pt x="1588827" y="1115368"/>
                  <a:pt x="1591255" y="1116294"/>
                  <a:pt x="1609107" y="1110343"/>
                </a:cubicBezTo>
                <a:cubicBezTo>
                  <a:pt x="1615045" y="1104405"/>
                  <a:pt x="1619933" y="1097188"/>
                  <a:pt x="1626920" y="1092530"/>
                </a:cubicBezTo>
                <a:cubicBezTo>
                  <a:pt x="1632128" y="1089058"/>
                  <a:pt x="1639846" y="1090503"/>
                  <a:pt x="1644733" y="1086593"/>
                </a:cubicBezTo>
                <a:cubicBezTo>
                  <a:pt x="1669002" y="1067178"/>
                  <a:pt x="1644275" y="1071429"/>
                  <a:pt x="1668483" y="1056904"/>
                </a:cubicBezTo>
                <a:cubicBezTo>
                  <a:pt x="1673850" y="1053684"/>
                  <a:pt x="1680358" y="1052946"/>
                  <a:pt x="1686296" y="1050967"/>
                </a:cubicBezTo>
                <a:cubicBezTo>
                  <a:pt x="1690255" y="1047008"/>
                  <a:pt x="1693693" y="1042450"/>
                  <a:pt x="1698172" y="1039091"/>
                </a:cubicBezTo>
                <a:cubicBezTo>
                  <a:pt x="1709590" y="1030528"/>
                  <a:pt x="1723706" y="1025433"/>
                  <a:pt x="1733798" y="1015341"/>
                </a:cubicBezTo>
                <a:cubicBezTo>
                  <a:pt x="1750098" y="999039"/>
                  <a:pt x="1740362" y="1005235"/>
                  <a:pt x="1763486" y="997528"/>
                </a:cubicBezTo>
                <a:cubicBezTo>
                  <a:pt x="1767444" y="993569"/>
                  <a:pt x="1770354" y="988156"/>
                  <a:pt x="1775361" y="985652"/>
                </a:cubicBezTo>
                <a:cubicBezTo>
                  <a:pt x="1808567" y="969049"/>
                  <a:pt x="1795495" y="994000"/>
                  <a:pt x="1834738" y="967839"/>
                </a:cubicBezTo>
                <a:cubicBezTo>
                  <a:pt x="1846613" y="959922"/>
                  <a:pt x="1856824" y="948603"/>
                  <a:pt x="1870364" y="944089"/>
                </a:cubicBezTo>
                <a:lnTo>
                  <a:pt x="1905990" y="932213"/>
                </a:lnTo>
                <a:lnTo>
                  <a:pt x="1923803" y="926276"/>
                </a:lnTo>
                <a:cubicBezTo>
                  <a:pt x="1976197" y="891345"/>
                  <a:pt x="1892457" y="944918"/>
                  <a:pt x="1977242" y="902525"/>
                </a:cubicBezTo>
                <a:cubicBezTo>
                  <a:pt x="1985159" y="898567"/>
                  <a:pt x="1993627" y="895560"/>
                  <a:pt x="2000992" y="890650"/>
                </a:cubicBezTo>
                <a:cubicBezTo>
                  <a:pt x="2033593" y="868916"/>
                  <a:pt x="1989335" y="886617"/>
                  <a:pt x="2030681" y="872837"/>
                </a:cubicBezTo>
                <a:cubicBezTo>
                  <a:pt x="2034639" y="868878"/>
                  <a:pt x="2038185" y="864458"/>
                  <a:pt x="2042556" y="860961"/>
                </a:cubicBezTo>
                <a:cubicBezTo>
                  <a:pt x="2048128" y="856503"/>
                  <a:pt x="2055323" y="854132"/>
                  <a:pt x="2060369" y="849086"/>
                </a:cubicBezTo>
                <a:cubicBezTo>
                  <a:pt x="2065415" y="844040"/>
                  <a:pt x="2067786" y="836845"/>
                  <a:pt x="2072244" y="831273"/>
                </a:cubicBezTo>
                <a:cubicBezTo>
                  <a:pt x="2075741" y="826902"/>
                  <a:pt x="2080161" y="823356"/>
                  <a:pt x="2084120" y="819398"/>
                </a:cubicBezTo>
                <a:cubicBezTo>
                  <a:pt x="2086099" y="813460"/>
                  <a:pt x="2086837" y="806952"/>
                  <a:pt x="2090057" y="801585"/>
                </a:cubicBezTo>
                <a:cubicBezTo>
                  <a:pt x="2092937" y="796784"/>
                  <a:pt x="2098436" y="794081"/>
                  <a:pt x="2101933" y="789709"/>
                </a:cubicBezTo>
                <a:cubicBezTo>
                  <a:pt x="2106391" y="784137"/>
                  <a:pt x="2110617" y="778279"/>
                  <a:pt x="2113808" y="771896"/>
                </a:cubicBezTo>
                <a:cubicBezTo>
                  <a:pt x="2116607" y="766298"/>
                  <a:pt x="2116274" y="759291"/>
                  <a:pt x="2119746" y="754083"/>
                </a:cubicBezTo>
                <a:cubicBezTo>
                  <a:pt x="2128888" y="740370"/>
                  <a:pt x="2142230" y="733157"/>
                  <a:pt x="2155372" y="724395"/>
                </a:cubicBezTo>
                <a:cubicBezTo>
                  <a:pt x="2157351" y="718457"/>
                  <a:pt x="2156883" y="711008"/>
                  <a:pt x="2161309" y="706582"/>
                </a:cubicBezTo>
                <a:cubicBezTo>
                  <a:pt x="2165735" y="702156"/>
                  <a:pt x="2173755" y="703865"/>
                  <a:pt x="2179122" y="700645"/>
                </a:cubicBezTo>
                <a:cubicBezTo>
                  <a:pt x="2183923" y="697765"/>
                  <a:pt x="2186626" y="692266"/>
                  <a:pt x="2190998" y="688769"/>
                </a:cubicBezTo>
                <a:cubicBezTo>
                  <a:pt x="2196570" y="684311"/>
                  <a:pt x="2202873" y="680852"/>
                  <a:pt x="2208811" y="676894"/>
                </a:cubicBezTo>
                <a:cubicBezTo>
                  <a:pt x="2249899" y="615260"/>
                  <a:pt x="2187350" y="710683"/>
                  <a:pt x="2232561" y="635330"/>
                </a:cubicBezTo>
                <a:cubicBezTo>
                  <a:pt x="2247181" y="610964"/>
                  <a:pt x="2257886" y="597606"/>
                  <a:pt x="2274125" y="575954"/>
                </a:cubicBezTo>
                <a:cubicBezTo>
                  <a:pt x="2290943" y="525495"/>
                  <a:pt x="2267487" y="587018"/>
                  <a:pt x="2291938" y="546265"/>
                </a:cubicBezTo>
                <a:cubicBezTo>
                  <a:pt x="2295158" y="540898"/>
                  <a:pt x="2294655" y="533819"/>
                  <a:pt x="2297875" y="528452"/>
                </a:cubicBezTo>
                <a:cubicBezTo>
                  <a:pt x="2300755" y="523652"/>
                  <a:pt x="2306254" y="520948"/>
                  <a:pt x="2309751" y="516577"/>
                </a:cubicBezTo>
                <a:cubicBezTo>
                  <a:pt x="2314209" y="511005"/>
                  <a:pt x="2318435" y="505147"/>
                  <a:pt x="2321626" y="498764"/>
                </a:cubicBezTo>
                <a:cubicBezTo>
                  <a:pt x="2346209" y="449598"/>
                  <a:pt x="2305407" y="514187"/>
                  <a:pt x="2339439" y="463138"/>
                </a:cubicBezTo>
                <a:cubicBezTo>
                  <a:pt x="2294307" y="454111"/>
                  <a:pt x="2311790" y="456603"/>
                  <a:pt x="2250374" y="451263"/>
                </a:cubicBezTo>
                <a:cubicBezTo>
                  <a:pt x="2196337" y="446564"/>
                  <a:pt x="2138034" y="442981"/>
                  <a:pt x="2084120" y="439387"/>
                </a:cubicBezTo>
                <a:cubicBezTo>
                  <a:pt x="2010653" y="417347"/>
                  <a:pt x="1951980" y="401969"/>
                  <a:pt x="1882239" y="374073"/>
                </a:cubicBezTo>
                <a:cubicBezTo>
                  <a:pt x="1791165" y="337644"/>
                  <a:pt x="1847131" y="352765"/>
                  <a:pt x="1781299" y="332509"/>
                </a:cubicBezTo>
                <a:cubicBezTo>
                  <a:pt x="1717551" y="312894"/>
                  <a:pt x="1752331" y="324884"/>
                  <a:pt x="1668483" y="308759"/>
                </a:cubicBezTo>
                <a:cubicBezTo>
                  <a:pt x="1640655" y="303407"/>
                  <a:pt x="1613065" y="296884"/>
                  <a:pt x="1585356" y="290946"/>
                </a:cubicBezTo>
                <a:cubicBezTo>
                  <a:pt x="1563585" y="281050"/>
                  <a:pt x="1542331" y="269926"/>
                  <a:pt x="1520042" y="261258"/>
                </a:cubicBezTo>
                <a:cubicBezTo>
                  <a:pt x="1506613" y="256035"/>
                  <a:pt x="1492504" y="252682"/>
                  <a:pt x="1478478" y="249382"/>
                </a:cubicBezTo>
                <a:cubicBezTo>
                  <a:pt x="1412673" y="233898"/>
                  <a:pt x="1415092" y="237199"/>
                  <a:pt x="1341912" y="231569"/>
                </a:cubicBezTo>
                <a:cubicBezTo>
                  <a:pt x="1324099" y="227611"/>
                  <a:pt x="1305914" y="225060"/>
                  <a:pt x="1288473" y="219694"/>
                </a:cubicBezTo>
                <a:cubicBezTo>
                  <a:pt x="1280013" y="217091"/>
                  <a:pt x="1273465" y="209199"/>
                  <a:pt x="1264722" y="207819"/>
                </a:cubicBezTo>
                <a:cubicBezTo>
                  <a:pt x="1235332" y="203178"/>
                  <a:pt x="1205345" y="203860"/>
                  <a:pt x="1175657" y="201881"/>
                </a:cubicBezTo>
                <a:cubicBezTo>
                  <a:pt x="1143877" y="196585"/>
                  <a:pt x="1078238" y="186432"/>
                  <a:pt x="1045029" y="178130"/>
                </a:cubicBezTo>
                <a:cubicBezTo>
                  <a:pt x="956726" y="156054"/>
                  <a:pt x="1063112" y="178220"/>
                  <a:pt x="973777" y="148442"/>
                </a:cubicBezTo>
                <a:cubicBezTo>
                  <a:pt x="956466" y="142672"/>
                  <a:pt x="938041" y="140993"/>
                  <a:pt x="920338" y="136567"/>
                </a:cubicBezTo>
                <a:cubicBezTo>
                  <a:pt x="906359" y="133072"/>
                  <a:pt x="892444" y="129248"/>
                  <a:pt x="878774" y="124691"/>
                </a:cubicBezTo>
                <a:cubicBezTo>
                  <a:pt x="868663" y="121321"/>
                  <a:pt x="859103" y="116458"/>
                  <a:pt x="849086" y="112816"/>
                </a:cubicBezTo>
                <a:cubicBezTo>
                  <a:pt x="837322" y="108538"/>
                  <a:pt x="825206" y="105268"/>
                  <a:pt x="813460" y="100941"/>
                </a:cubicBezTo>
                <a:cubicBezTo>
                  <a:pt x="787592" y="91411"/>
                  <a:pt x="762423" y="79970"/>
                  <a:pt x="736270" y="71252"/>
                </a:cubicBezTo>
                <a:cubicBezTo>
                  <a:pt x="708931" y="62139"/>
                  <a:pt x="680590" y="56285"/>
                  <a:pt x="653143" y="47502"/>
                </a:cubicBezTo>
                <a:cubicBezTo>
                  <a:pt x="631079" y="40442"/>
                  <a:pt x="609806" y="31077"/>
                  <a:pt x="587829" y="23751"/>
                </a:cubicBezTo>
                <a:cubicBezTo>
                  <a:pt x="574159" y="19194"/>
                  <a:pt x="560037" y="16114"/>
                  <a:pt x="546265" y="11876"/>
                </a:cubicBezTo>
                <a:cubicBezTo>
                  <a:pt x="534301" y="8195"/>
                  <a:pt x="510639" y="0"/>
                  <a:pt x="510639" y="0"/>
                </a:cubicBezTo>
                <a:lnTo>
                  <a:pt x="427512" y="5938"/>
                </a:lnTo>
                <a:cubicBezTo>
                  <a:pt x="403749" y="7766"/>
                  <a:pt x="380079" y="11055"/>
                  <a:pt x="356260" y="11876"/>
                </a:cubicBezTo>
                <a:cubicBezTo>
                  <a:pt x="265248" y="15014"/>
                  <a:pt x="174171" y="15834"/>
                  <a:pt x="83127" y="17813"/>
                </a:cubicBezTo>
                <a:cubicBezTo>
                  <a:pt x="81148" y="23751"/>
                  <a:pt x="80410" y="30259"/>
                  <a:pt x="77190" y="35626"/>
                </a:cubicBezTo>
                <a:cubicBezTo>
                  <a:pt x="71819" y="44578"/>
                  <a:pt x="45925" y="61681"/>
                  <a:pt x="41564" y="65315"/>
                </a:cubicBezTo>
                <a:cubicBezTo>
                  <a:pt x="37263" y="68899"/>
                  <a:pt x="33647" y="73232"/>
                  <a:pt x="29688" y="77190"/>
                </a:cubicBezTo>
                <a:lnTo>
                  <a:pt x="17813" y="112816"/>
                </a:lnTo>
                <a:cubicBezTo>
                  <a:pt x="15834" y="118754"/>
                  <a:pt x="15347" y="125421"/>
                  <a:pt x="11875" y="130629"/>
                </a:cubicBezTo>
                <a:lnTo>
                  <a:pt x="0" y="148442"/>
                </a:lnTo>
                <a:cubicBezTo>
                  <a:pt x="3630" y="159331"/>
                  <a:pt x="10918" y="191615"/>
                  <a:pt x="23751" y="201881"/>
                </a:cubicBezTo>
                <a:cubicBezTo>
                  <a:pt x="28638" y="205791"/>
                  <a:pt x="35966" y="205020"/>
                  <a:pt x="41564" y="207819"/>
                </a:cubicBezTo>
                <a:cubicBezTo>
                  <a:pt x="47947" y="211010"/>
                  <a:pt x="52856" y="216796"/>
                  <a:pt x="59377" y="219694"/>
                </a:cubicBezTo>
                <a:cubicBezTo>
                  <a:pt x="132458" y="252173"/>
                  <a:pt x="63489" y="216783"/>
                  <a:pt x="118753" y="237507"/>
                </a:cubicBezTo>
                <a:cubicBezTo>
                  <a:pt x="127041" y="240615"/>
                  <a:pt x="134368" y="245895"/>
                  <a:pt x="142504" y="249382"/>
                </a:cubicBezTo>
                <a:cubicBezTo>
                  <a:pt x="158047" y="256043"/>
                  <a:pt x="200540" y="265376"/>
                  <a:pt x="207818" y="267195"/>
                </a:cubicBezTo>
                <a:cubicBezTo>
                  <a:pt x="215735" y="269174"/>
                  <a:pt x="223827" y="270552"/>
                  <a:pt x="231569" y="273133"/>
                </a:cubicBezTo>
                <a:cubicBezTo>
                  <a:pt x="237507" y="275112"/>
                  <a:pt x="243310" y="277553"/>
                  <a:pt x="249382" y="279071"/>
                </a:cubicBezTo>
                <a:cubicBezTo>
                  <a:pt x="259173" y="281519"/>
                  <a:pt x="269279" y="282560"/>
                  <a:pt x="279070" y="285008"/>
                </a:cubicBezTo>
                <a:cubicBezTo>
                  <a:pt x="285142" y="286526"/>
                  <a:pt x="290811" y="289428"/>
                  <a:pt x="296883" y="290946"/>
                </a:cubicBezTo>
                <a:cubicBezTo>
                  <a:pt x="306674" y="293394"/>
                  <a:pt x="316676" y="294904"/>
                  <a:pt x="326572" y="296883"/>
                </a:cubicBezTo>
                <a:cubicBezTo>
                  <a:pt x="334489" y="300842"/>
                  <a:pt x="342034" y="305651"/>
                  <a:pt x="350322" y="308759"/>
                </a:cubicBezTo>
                <a:cubicBezTo>
                  <a:pt x="357963" y="311624"/>
                  <a:pt x="366540" y="311557"/>
                  <a:pt x="374073" y="314696"/>
                </a:cubicBezTo>
                <a:cubicBezTo>
                  <a:pt x="393988" y="322994"/>
                  <a:pt x="416512" y="339302"/>
                  <a:pt x="439387" y="344385"/>
                </a:cubicBezTo>
                <a:cubicBezTo>
                  <a:pt x="451139" y="346997"/>
                  <a:pt x="463138" y="348343"/>
                  <a:pt x="475013" y="350322"/>
                </a:cubicBezTo>
                <a:cubicBezTo>
                  <a:pt x="556103" y="377353"/>
                  <a:pt x="473233" y="347863"/>
                  <a:pt x="534390" y="374073"/>
                </a:cubicBezTo>
                <a:cubicBezTo>
                  <a:pt x="550369" y="380921"/>
                  <a:pt x="564460" y="382462"/>
                  <a:pt x="581891" y="385948"/>
                </a:cubicBezTo>
                <a:cubicBezTo>
                  <a:pt x="595746" y="391886"/>
                  <a:pt x="609341" y="398468"/>
                  <a:pt x="623455" y="403761"/>
                </a:cubicBezTo>
                <a:cubicBezTo>
                  <a:pt x="641036" y="410354"/>
                  <a:pt x="676894" y="421574"/>
                  <a:pt x="676894" y="421574"/>
                </a:cubicBezTo>
                <a:cubicBezTo>
                  <a:pt x="696752" y="441434"/>
                  <a:pt x="680367" y="426600"/>
                  <a:pt x="706582" y="445325"/>
                </a:cubicBezTo>
                <a:cubicBezTo>
                  <a:pt x="712859" y="449809"/>
                  <a:pt x="738816" y="470348"/>
                  <a:pt x="748146" y="475013"/>
                </a:cubicBezTo>
                <a:cubicBezTo>
                  <a:pt x="753744" y="477812"/>
                  <a:pt x="760021" y="478972"/>
                  <a:pt x="765959" y="480951"/>
                </a:cubicBezTo>
                <a:cubicBezTo>
                  <a:pt x="775855" y="488868"/>
                  <a:pt x="784644" y="498414"/>
                  <a:pt x="795647" y="504702"/>
                </a:cubicBezTo>
                <a:cubicBezTo>
                  <a:pt x="812572" y="514373"/>
                  <a:pt x="831448" y="520152"/>
                  <a:pt x="849086" y="528452"/>
                </a:cubicBezTo>
                <a:cubicBezTo>
                  <a:pt x="865104" y="535990"/>
                  <a:pt x="880545" y="544717"/>
                  <a:pt x="896587" y="552203"/>
                </a:cubicBezTo>
                <a:cubicBezTo>
                  <a:pt x="910246" y="558577"/>
                  <a:pt x="924429" y="563779"/>
                  <a:pt x="938151" y="570016"/>
                </a:cubicBezTo>
                <a:cubicBezTo>
                  <a:pt x="946209" y="573679"/>
                  <a:pt x="954536" y="576981"/>
                  <a:pt x="961901" y="581891"/>
                </a:cubicBezTo>
                <a:cubicBezTo>
                  <a:pt x="966559" y="584996"/>
                  <a:pt x="968916" y="590989"/>
                  <a:pt x="973777" y="593767"/>
                </a:cubicBezTo>
                <a:cubicBezTo>
                  <a:pt x="1007925" y="613280"/>
                  <a:pt x="999328" y="595567"/>
                  <a:pt x="1027216" y="623455"/>
                </a:cubicBezTo>
                <a:cubicBezTo>
                  <a:pt x="1034214" y="630453"/>
                  <a:pt x="1037515" y="640766"/>
                  <a:pt x="1045029" y="647206"/>
                </a:cubicBezTo>
                <a:cubicBezTo>
                  <a:pt x="1051749" y="652966"/>
                  <a:pt x="1061414" y="654171"/>
                  <a:pt x="1068779" y="659081"/>
                </a:cubicBezTo>
                <a:cubicBezTo>
                  <a:pt x="1073437" y="662186"/>
                  <a:pt x="1076696" y="666998"/>
                  <a:pt x="1080655" y="670956"/>
                </a:cubicBezTo>
                <a:cubicBezTo>
                  <a:pt x="1086606" y="688811"/>
                  <a:pt x="1085677" y="691233"/>
                  <a:pt x="1098468" y="706582"/>
                </a:cubicBezTo>
                <a:cubicBezTo>
                  <a:pt x="1103844" y="713033"/>
                  <a:pt x="1110816" y="718019"/>
                  <a:pt x="1116281" y="724395"/>
                </a:cubicBezTo>
                <a:cubicBezTo>
                  <a:pt x="1137943" y="749668"/>
                  <a:pt x="1128105" y="745557"/>
                  <a:pt x="1151907" y="765959"/>
                </a:cubicBezTo>
                <a:cubicBezTo>
                  <a:pt x="1159421" y="772399"/>
                  <a:pt x="1168055" y="777437"/>
                  <a:pt x="1175657" y="783772"/>
                </a:cubicBezTo>
                <a:cubicBezTo>
                  <a:pt x="1179958" y="787356"/>
                  <a:pt x="1183161" y="792150"/>
                  <a:pt x="1187533" y="795647"/>
                </a:cubicBezTo>
                <a:cubicBezTo>
                  <a:pt x="1193105" y="800105"/>
                  <a:pt x="1199774" y="803064"/>
                  <a:pt x="1205346" y="807522"/>
                </a:cubicBezTo>
                <a:cubicBezTo>
                  <a:pt x="1209717" y="811019"/>
                  <a:pt x="1213724" y="815026"/>
                  <a:pt x="1217221" y="819398"/>
                </a:cubicBezTo>
                <a:cubicBezTo>
                  <a:pt x="1221679" y="824970"/>
                  <a:pt x="1223524" y="832753"/>
                  <a:pt x="1229096" y="837211"/>
                </a:cubicBezTo>
                <a:cubicBezTo>
                  <a:pt x="1233983" y="841121"/>
                  <a:pt x="1240971" y="841169"/>
                  <a:pt x="1246909" y="843148"/>
                </a:cubicBezTo>
                <a:cubicBezTo>
                  <a:pt x="1252847" y="849086"/>
                  <a:pt x="1257889" y="856080"/>
                  <a:pt x="1264722" y="860961"/>
                </a:cubicBezTo>
                <a:cubicBezTo>
                  <a:pt x="1271925" y="866106"/>
                  <a:pt x="1280967" y="868146"/>
                  <a:pt x="1288473" y="872837"/>
                </a:cubicBezTo>
                <a:cubicBezTo>
                  <a:pt x="1296865" y="878082"/>
                  <a:pt x="1304307" y="884712"/>
                  <a:pt x="1312224" y="890650"/>
                </a:cubicBezTo>
                <a:cubicBezTo>
                  <a:pt x="1327147" y="935423"/>
                  <a:pt x="1307016" y="880235"/>
                  <a:pt x="1330037" y="926276"/>
                </a:cubicBezTo>
                <a:cubicBezTo>
                  <a:pt x="1332836" y="931874"/>
                  <a:pt x="1332869" y="938655"/>
                  <a:pt x="1335974" y="944089"/>
                </a:cubicBezTo>
                <a:cubicBezTo>
                  <a:pt x="1345381" y="960552"/>
                  <a:pt x="1353445" y="967497"/>
                  <a:pt x="1365662" y="979715"/>
                </a:cubicBezTo>
                <a:cubicBezTo>
                  <a:pt x="1387318" y="1044680"/>
                  <a:pt x="1352780" y="946279"/>
                  <a:pt x="1383475" y="1015341"/>
                </a:cubicBezTo>
                <a:cubicBezTo>
                  <a:pt x="1388559" y="1026780"/>
                  <a:pt x="1388911" y="1040233"/>
                  <a:pt x="1395351" y="1050967"/>
                </a:cubicBezTo>
                <a:cubicBezTo>
                  <a:pt x="1408138" y="1072278"/>
                  <a:pt x="1429684" y="1106468"/>
                  <a:pt x="1436914" y="1128156"/>
                </a:cubicBezTo>
                <a:cubicBezTo>
                  <a:pt x="1438893" y="1134094"/>
                  <a:pt x="1441494" y="1139859"/>
                  <a:pt x="1442852" y="1145969"/>
                </a:cubicBezTo>
                <a:cubicBezTo>
                  <a:pt x="1450417" y="1180010"/>
                  <a:pt x="1448790" y="1178883"/>
                  <a:pt x="1448790" y="1211283"/>
                </a:cubicBezTo>
                <a:lnTo>
                  <a:pt x="1466603" y="1157845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5029339" y="2636912"/>
            <a:ext cx="1343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/>
              <a:t> Land von  NRW</a:t>
            </a:r>
            <a:endParaRPr lang="de-DE" sz="1200" b="1" dirty="0"/>
          </a:p>
        </p:txBody>
      </p:sp>
      <p:sp>
        <p:nvSpPr>
          <p:cNvPr id="11" name="Freihandform 10"/>
          <p:cNvSpPr/>
          <p:nvPr/>
        </p:nvSpPr>
        <p:spPr>
          <a:xfrm>
            <a:off x="5800063" y="3264913"/>
            <a:ext cx="17316" cy="112196"/>
          </a:xfrm>
          <a:custGeom>
            <a:avLst/>
            <a:gdLst>
              <a:gd name="connsiteX0" fmla="*/ 11706 w 17316"/>
              <a:gd name="connsiteY0" fmla="*/ 0 h 112196"/>
              <a:gd name="connsiteX1" fmla="*/ 11706 w 17316"/>
              <a:gd name="connsiteY1" fmla="*/ 0 h 112196"/>
              <a:gd name="connsiteX2" fmla="*/ 487 w 17316"/>
              <a:gd name="connsiteY2" fmla="*/ 106586 h 112196"/>
              <a:gd name="connsiteX3" fmla="*/ 17316 w 17316"/>
              <a:gd name="connsiteY3" fmla="*/ 112196 h 112196"/>
              <a:gd name="connsiteX4" fmla="*/ 17316 w 17316"/>
              <a:gd name="connsiteY4" fmla="*/ 112196 h 11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16" h="112196">
                <a:moveTo>
                  <a:pt x="11706" y="0"/>
                </a:moveTo>
                <a:lnTo>
                  <a:pt x="11706" y="0"/>
                </a:lnTo>
                <a:cubicBezTo>
                  <a:pt x="-3569" y="68742"/>
                  <a:pt x="487" y="33248"/>
                  <a:pt x="487" y="106586"/>
                </a:cubicBezTo>
                <a:lnTo>
                  <a:pt x="17316" y="112196"/>
                </a:lnTo>
                <a:lnTo>
                  <a:pt x="17316" y="11219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3289580" y="2810238"/>
            <a:ext cx="3730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     Fläche von NRW wird zur Zeit aufgearbeitet. 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8871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0799" y="879402"/>
            <a:ext cx="7538385" cy="638029"/>
          </a:xfrm>
        </p:spPr>
        <p:txBody>
          <a:bodyPr>
            <a:normAutofit/>
          </a:bodyPr>
          <a:lstStyle/>
          <a:p>
            <a:r>
              <a:rPr lang="de-DE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Betrieb erfolgt durch eine Anliegergenossenschaft</a:t>
            </a:r>
            <a:r>
              <a:rPr lang="de-DE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de-DE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5234" y="1556792"/>
            <a:ext cx="8229600" cy="4525963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de-DE" sz="2400" dirty="0" smtClean="0"/>
              <a:t>Besitzverhältnisse  im Kommunalbereich von </a:t>
            </a:r>
            <a:r>
              <a:rPr lang="de-DE" sz="2400" b="1" dirty="0" smtClean="0"/>
              <a:t>Do/Bo</a:t>
            </a:r>
            <a:r>
              <a:rPr lang="de-DE" sz="2400" dirty="0" smtClean="0"/>
              <a:t>.       Vorteil durch gemeinsame Nutzung.</a:t>
            </a:r>
          </a:p>
          <a:p>
            <a:pPr marL="0" indent="0" algn="ctr">
              <a:buNone/>
            </a:pPr>
            <a:r>
              <a:rPr lang="de-DE" sz="2400" u="sng" dirty="0" smtClean="0"/>
              <a:t>Aller ehemalige Opelflächen und Bahngeländeflächen.</a:t>
            </a:r>
          </a:p>
          <a:p>
            <a:pPr marL="0" indent="0" algn="ctr">
              <a:buNone/>
            </a:pPr>
            <a:r>
              <a:rPr lang="de-DE" sz="2400" dirty="0" smtClean="0"/>
              <a:t>Erfolgter und teilweiser Neubau eines </a:t>
            </a:r>
            <a:r>
              <a:rPr lang="de-DE" sz="2400" b="1" dirty="0" smtClean="0">
                <a:solidFill>
                  <a:srgbClr val="FF0000"/>
                </a:solidFill>
              </a:rPr>
              <a:t>erweiterten</a:t>
            </a:r>
            <a:r>
              <a:rPr lang="de-DE" sz="2400" dirty="0" smtClean="0"/>
              <a:t> </a:t>
            </a:r>
            <a:r>
              <a:rPr lang="de-DE" sz="2400" b="1" dirty="0" smtClean="0">
                <a:solidFill>
                  <a:srgbClr val="FF0000"/>
                </a:solidFill>
              </a:rPr>
              <a:t>Warenverteilzentrum ?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smtClean="0"/>
              <a:t>nebst Neubau eines Hagebau-Baumarktes  </a:t>
            </a:r>
          </a:p>
          <a:p>
            <a:pPr marL="0" indent="0" algn="ctr">
              <a:buNone/>
            </a:pPr>
            <a:r>
              <a:rPr lang="de-DE" sz="2400" b="1" dirty="0" smtClean="0">
                <a:solidFill>
                  <a:schemeClr val="accent6">
                    <a:lumMod val="75000"/>
                  </a:schemeClr>
                </a:solidFill>
              </a:rPr>
              <a:t>Die freien problematischen neuen Entscheider der </a:t>
            </a:r>
            <a:r>
              <a:rPr lang="de-DE" sz="2400" b="1" dirty="0" err="1" smtClean="0">
                <a:solidFill>
                  <a:schemeClr val="accent6">
                    <a:lumMod val="75000"/>
                  </a:schemeClr>
                </a:solidFill>
              </a:rPr>
              <a:t>Langendreer</a:t>
            </a:r>
            <a:r>
              <a:rPr lang="de-DE" sz="2400" b="1" dirty="0" smtClean="0">
                <a:solidFill>
                  <a:schemeClr val="accent6">
                    <a:lumMod val="75000"/>
                  </a:schemeClr>
                </a:solidFill>
              </a:rPr>
              <a:t>-Flächen können überarbeitet werden.</a:t>
            </a:r>
            <a:endParaRPr lang="de-DE" sz="2400" dirty="0" smtClean="0"/>
          </a:p>
          <a:p>
            <a:pPr marL="0" indent="0" algn="ctr">
              <a:buNone/>
            </a:pPr>
            <a:endParaRPr lang="de-DE" sz="2400" dirty="0" smtClean="0"/>
          </a:p>
          <a:p>
            <a:pPr marL="0" indent="0" algn="ctr">
              <a:buNone/>
            </a:pPr>
            <a:endParaRPr lang="de-DE" sz="2400" dirty="0" smtClean="0"/>
          </a:p>
          <a:p>
            <a:pPr marL="0" indent="0" algn="ctr">
              <a:buNone/>
            </a:pPr>
            <a:endParaRPr lang="de-DE" sz="2400" dirty="0" smtClean="0"/>
          </a:p>
          <a:p>
            <a:pPr marL="0" indent="0" algn="ctr">
              <a:buNone/>
            </a:pPr>
            <a:endParaRPr lang="de-DE" sz="2400" u="sng" dirty="0"/>
          </a:p>
        </p:txBody>
      </p:sp>
      <p:sp>
        <p:nvSpPr>
          <p:cNvPr id="6" name="Textfeld 5"/>
          <p:cNvSpPr txBox="1"/>
          <p:nvPr/>
        </p:nvSpPr>
        <p:spPr>
          <a:xfrm>
            <a:off x="1706708" y="3907570"/>
            <a:ext cx="6498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-----------------------------------------------------------------------------</a:t>
            </a:r>
            <a:endParaRPr lang="de-DE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909886" y="5576323"/>
            <a:ext cx="7524328" cy="2888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Char char="Ø"/>
            </a:pPr>
            <a:r>
              <a:rPr lang="de-DE" sz="2400" dirty="0" smtClean="0"/>
              <a:t>  Rasthof- </a:t>
            </a:r>
            <a:r>
              <a:rPr lang="de-DE" sz="2400" dirty="0" err="1" smtClean="0"/>
              <a:t>Bevertal</a:t>
            </a:r>
            <a:r>
              <a:rPr lang="de-DE" sz="2400" dirty="0" smtClean="0"/>
              <a:t>  in dem Bereich </a:t>
            </a:r>
            <a:r>
              <a:rPr lang="de-DE" sz="2400" b="1" dirty="0" smtClean="0"/>
              <a:t>Do/Bo </a:t>
            </a:r>
            <a:r>
              <a:rPr lang="de-DE" sz="2400" dirty="0" smtClean="0"/>
              <a:t>auf der </a:t>
            </a:r>
            <a:r>
              <a:rPr lang="de-DE" sz="2400" b="1" dirty="0" smtClean="0"/>
              <a:t>A40</a:t>
            </a:r>
            <a:r>
              <a:rPr lang="de-DE" sz="2400" dirty="0" smtClean="0"/>
              <a:t> mit Treibstoffversorgung  von </a:t>
            </a:r>
            <a:r>
              <a:rPr lang="de-DE" sz="2400" b="1" dirty="0" smtClean="0"/>
              <a:t>BP</a:t>
            </a:r>
            <a:r>
              <a:rPr lang="de-DE" sz="2400" dirty="0" smtClean="0"/>
              <a:t> nebst zusätzlichem Erweiterungsgelände.  </a:t>
            </a:r>
            <a:r>
              <a:rPr lang="de-DE" sz="2400" b="1" u="sng" dirty="0" smtClean="0"/>
              <a:t>Im Besitz von NRW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de-DE" sz="2400" b="1" u="sng" dirty="0" smtClean="0"/>
              <a:t> </a:t>
            </a:r>
            <a:endParaRPr lang="de-DE" sz="1200" b="1" u="sng" dirty="0" smtClean="0"/>
          </a:p>
          <a:p>
            <a:pPr algn="ctr">
              <a:buFont typeface="Wingdings" panose="05000000000000000000" pitchFamily="2" charset="2"/>
              <a:buChar char="Ø"/>
            </a:pPr>
            <a:endParaRPr lang="de-DE" sz="2400" b="1" u="sng" dirty="0" smtClean="0"/>
          </a:p>
          <a:p>
            <a:pPr algn="ctr">
              <a:buFont typeface="Wingdings" panose="05000000000000000000" pitchFamily="2" charset="2"/>
              <a:buChar char="Ø"/>
            </a:pPr>
            <a:endParaRPr lang="de-DE" sz="2400" b="1" u="sng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de-DE" sz="2400" u="sng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de-DE" sz="2400" u="sng" dirty="0"/>
          </a:p>
        </p:txBody>
      </p:sp>
      <p:sp>
        <p:nvSpPr>
          <p:cNvPr id="5" name="Textfeld 4"/>
          <p:cNvSpPr txBox="1"/>
          <p:nvPr/>
        </p:nvSpPr>
        <p:spPr>
          <a:xfrm>
            <a:off x="683924" y="169752"/>
            <a:ext cx="7217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/>
              <a:t>Eine zeitliche verschobene Betrachtung der Istwerte für   eine veränderte  Ostanbindung.</a:t>
            </a:r>
            <a:endParaRPr lang="de-DE" sz="24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1363902" y="4725144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----------------------------------------------------------------------------------------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385742" y="4909810"/>
            <a:ext cx="75767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de-DE" sz="2400" dirty="0" smtClean="0"/>
              <a:t>Die vorhandene Schienenanbindungen der </a:t>
            </a:r>
            <a:r>
              <a:rPr lang="de-DE" sz="2400" b="1" dirty="0" smtClean="0"/>
              <a:t>DB </a:t>
            </a:r>
            <a:r>
              <a:rPr lang="de-DE" sz="2400" dirty="0" smtClean="0"/>
              <a:t>aller 3 Gewerbeflächen ist gepflegt und funktionsfähig.</a:t>
            </a:r>
            <a:endParaRPr lang="de-DE" sz="2400" dirty="0"/>
          </a:p>
        </p:txBody>
      </p:sp>
      <p:sp>
        <p:nvSpPr>
          <p:cNvPr id="10" name="Rechteck 9"/>
          <p:cNvSpPr/>
          <p:nvPr/>
        </p:nvSpPr>
        <p:spPr>
          <a:xfrm>
            <a:off x="1187624" y="1106449"/>
            <a:ext cx="6624736" cy="2863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55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700" b="1" dirty="0" smtClean="0">
                <a:solidFill>
                  <a:schemeClr val="tx2"/>
                </a:solidFill>
              </a:rPr>
              <a:t>Ist- und Sollwert  der neuen Sachlage.</a:t>
            </a:r>
            <a:endParaRPr lang="de-DE" b="1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6608" y="1196752"/>
            <a:ext cx="8229600" cy="2952328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de-DE" sz="2400" dirty="0" smtClean="0"/>
              <a:t>Das Rückhaltebecken nach Geländekauf von </a:t>
            </a:r>
            <a:r>
              <a:rPr lang="de-DE" sz="2400" b="1" dirty="0" smtClean="0"/>
              <a:t>Bo</a:t>
            </a:r>
            <a:r>
              <a:rPr lang="de-DE" sz="2400" dirty="0" smtClean="0"/>
              <a:t> neben dem Bahnwirtschaftsweg und  dem Grundstück „Langendreerstr.30“ wurde fertiggestellt.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02330" y="2420888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de-DE" sz="2400" dirty="0" smtClean="0"/>
              <a:t>Das angrenzende  </a:t>
            </a:r>
            <a:r>
              <a:rPr lang="de-DE" sz="2400" b="1" dirty="0" smtClean="0"/>
              <a:t>A40 </a:t>
            </a:r>
            <a:r>
              <a:rPr lang="de-DE" sz="2400" dirty="0" smtClean="0"/>
              <a:t> </a:t>
            </a:r>
            <a:r>
              <a:rPr lang="de-DE" sz="2400" b="1" dirty="0" smtClean="0"/>
              <a:t>Do </a:t>
            </a:r>
            <a:r>
              <a:rPr lang="de-DE" sz="2400" dirty="0" smtClean="0"/>
              <a:t> Grundstück „ Bauer Schulte“ ist ohne Bewirtschaftung.</a:t>
            </a:r>
            <a:endParaRPr lang="de-DE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494392" y="3140968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de-DE" sz="2400" dirty="0" smtClean="0"/>
              <a:t>Der jetzige  erweiterte  Sportbetrieb des Reitervereins wird durch  eine vorhandene Baumreihe kaum beeinflusst.= </a:t>
            </a:r>
            <a:r>
              <a:rPr lang="de-DE" b="1" dirty="0" smtClean="0"/>
              <a:t>Sollwert</a:t>
            </a:r>
            <a:endParaRPr lang="de-DE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0" y="4319143"/>
            <a:ext cx="8748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de-DE" sz="2400" dirty="0" smtClean="0"/>
              <a:t>Der nötige geringe Flächen-Übergang mit einer modernen Bedarfsregelung kann mit Abstand und Einbindung den direkten Anliegern im </a:t>
            </a:r>
            <a:r>
              <a:rPr lang="de-DE" sz="2400" b="1" dirty="0" smtClean="0"/>
              <a:t>Do</a:t>
            </a:r>
            <a:r>
              <a:rPr lang="de-DE" sz="2400" dirty="0" smtClean="0"/>
              <a:t> BLZ 44388 nebst der Stichstraße „</a:t>
            </a:r>
            <a:r>
              <a:rPr lang="de-DE" sz="2400" dirty="0" err="1" smtClean="0"/>
              <a:t>Schorlandstraße“erfolgen</a:t>
            </a:r>
            <a:r>
              <a:rPr lang="de-DE" sz="2400" dirty="0" smtClean="0"/>
              <a:t>.</a:t>
            </a:r>
            <a:endParaRPr lang="de-DE" sz="2400" dirty="0"/>
          </a:p>
        </p:txBody>
      </p:sp>
      <p:sp>
        <p:nvSpPr>
          <p:cNvPr id="8" name="Textfeld 7"/>
          <p:cNvSpPr txBox="1"/>
          <p:nvPr/>
        </p:nvSpPr>
        <p:spPr>
          <a:xfrm>
            <a:off x="-121581" y="5661248"/>
            <a:ext cx="9296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de-DE" sz="2400" dirty="0" smtClean="0"/>
              <a:t>Durch  Nutzung  und Verbreiterung eines bestehenden  Bahnwirtschaftsweges  als Zugang </a:t>
            </a:r>
          </a:p>
          <a:p>
            <a:pPr algn="ctr"/>
            <a:r>
              <a:rPr lang="de-DE" sz="2400" dirty="0" smtClean="0"/>
              <a:t>  ist die Lärmbelastung auch  </a:t>
            </a:r>
            <a:r>
              <a:rPr lang="de-DE" sz="2400" b="1" dirty="0" smtClean="0"/>
              <a:t>Bo „</a:t>
            </a:r>
            <a:r>
              <a:rPr lang="de-DE" sz="2400" dirty="0" smtClean="0"/>
              <a:t>44894 Am Steinhardt“ gering.</a:t>
            </a:r>
            <a:endParaRPr lang="de-DE" sz="2400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899592" y="2352024"/>
            <a:ext cx="7083632" cy="12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696992" y="4307074"/>
            <a:ext cx="7083632" cy="12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1187624" y="1136813"/>
            <a:ext cx="7083632" cy="12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984950" y="3142506"/>
            <a:ext cx="7083632" cy="12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755576" y="5733256"/>
            <a:ext cx="7515680" cy="12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34722" y="1400002"/>
            <a:ext cx="8229600" cy="1672283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de-DE" sz="2400" dirty="0" smtClean="0"/>
              <a:t>Da es ohne Höhenbegrenzung eine kontrollierte Trassenführung  ist, sollte eine temporäre Breitennutzung  für Überbreite-Transporte eingeplant werden.</a:t>
            </a:r>
            <a:endParaRPr lang="de-DE" sz="2400" dirty="0"/>
          </a:p>
        </p:txBody>
      </p:sp>
      <p:sp>
        <p:nvSpPr>
          <p:cNvPr id="3" name="Rechteck 2"/>
          <p:cNvSpPr/>
          <p:nvPr/>
        </p:nvSpPr>
        <p:spPr>
          <a:xfrm>
            <a:off x="1115616" y="476672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 smtClean="0"/>
              <a:t>                </a:t>
            </a:r>
            <a:r>
              <a:rPr lang="de-DE" sz="2400" b="1" dirty="0" smtClean="0">
                <a:solidFill>
                  <a:schemeClr val="tx2"/>
                </a:solidFill>
              </a:rPr>
              <a:t>Weitere Istwerte und Sollwerte.</a:t>
            </a:r>
            <a:endParaRPr lang="de-DE" sz="2400" dirty="0">
              <a:solidFill>
                <a:schemeClr val="tx2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43442" y="2780928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de-DE" sz="2400" dirty="0" smtClean="0"/>
              <a:t>Durch die Besonderheit der kurzen Verbindung  </a:t>
            </a:r>
            <a:r>
              <a:rPr lang="de-DE" sz="2400" b="1" dirty="0" smtClean="0"/>
              <a:t>A40 </a:t>
            </a:r>
            <a:r>
              <a:rPr lang="de-DE" sz="2400" dirty="0" smtClean="0"/>
              <a:t>zu der  hier  „</a:t>
            </a:r>
            <a:r>
              <a:rPr lang="de-DE" sz="2400" i="1" dirty="0" smtClean="0"/>
              <a:t>Besonders offenen </a:t>
            </a:r>
            <a:r>
              <a:rPr lang="de-DE" sz="2400" b="1" i="1" dirty="0" smtClean="0"/>
              <a:t>DB Streckenführung</a:t>
            </a:r>
            <a:r>
              <a:rPr lang="de-DE" sz="2400" i="1" dirty="0" smtClean="0"/>
              <a:t> mit  einer  parallel laufenden Trasse ist ein besonders wichtiges </a:t>
            </a:r>
            <a:r>
              <a:rPr lang="de-DE" sz="2400" i="1" dirty="0" smtClean="0">
                <a:solidFill>
                  <a:srgbClr val="FF0000"/>
                </a:solidFill>
              </a:rPr>
              <a:t>Argument sogar als Vorzeigelösung eines Notfallplanes</a:t>
            </a:r>
            <a:r>
              <a:rPr lang="de-DE" sz="2400" dirty="0" smtClean="0"/>
              <a:t>.</a:t>
            </a:r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-311968" y="4509120"/>
            <a:ext cx="9289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de-DE" sz="2400" dirty="0" smtClean="0"/>
              <a:t> Warenverteilzentrum und Hagebau sind Unternehmen mit Warenströmen , erforderlichen Datenvolumen und IT Lösungen nebst Netzanbindungen und hohem Sicherheitsbedarf. </a:t>
            </a:r>
            <a:endParaRPr lang="de-DE" sz="2400" dirty="0"/>
          </a:p>
        </p:txBody>
      </p:sp>
      <p:sp>
        <p:nvSpPr>
          <p:cNvPr id="9" name="Inhaltsplatzhalter 3"/>
          <p:cNvSpPr txBox="1">
            <a:spLocks/>
          </p:cNvSpPr>
          <p:nvPr/>
        </p:nvSpPr>
        <p:spPr>
          <a:xfrm>
            <a:off x="434722" y="938337"/>
            <a:ext cx="8229600" cy="746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8" algn="ctr">
              <a:buFont typeface="Wingdings" panose="05000000000000000000" pitchFamily="2" charset="2"/>
              <a:buChar char="Ø"/>
            </a:pPr>
            <a:endParaRPr lang="de-DE" sz="1200" dirty="0"/>
          </a:p>
        </p:txBody>
      </p:sp>
      <p:sp>
        <p:nvSpPr>
          <p:cNvPr id="6" name="Textfeld 5"/>
          <p:cNvSpPr txBox="1"/>
          <p:nvPr/>
        </p:nvSpPr>
        <p:spPr>
          <a:xfrm>
            <a:off x="-1404664" y="938337"/>
            <a:ext cx="1260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de-DE" sz="2400" dirty="0" smtClean="0"/>
              <a:t> Das  vorhandene Naturgebiet </a:t>
            </a:r>
            <a:r>
              <a:rPr lang="de-DE" sz="2400" dirty="0" err="1" smtClean="0"/>
              <a:t>Beverbach</a:t>
            </a:r>
            <a:r>
              <a:rPr lang="de-DE" sz="2400" dirty="0" smtClean="0"/>
              <a:t> soll  bleiben   </a:t>
            </a:r>
            <a:endParaRPr lang="de-DE" sz="2400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1354220" y="2636912"/>
            <a:ext cx="7083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743442" y="4335830"/>
            <a:ext cx="77542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1259632" y="1400002"/>
            <a:ext cx="7083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539552" y="5805264"/>
            <a:ext cx="80197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02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de-DE" sz="2800" i="1" dirty="0" smtClean="0"/>
              <a:t>Die regionalen Hochschulen und Gewerbe von IT , Logistik und Umweltbelastung zur gemeinsamen Umsetzung und  EU Anträgen einbinden. </a:t>
            </a:r>
          </a:p>
          <a:p>
            <a:pPr marL="0" indent="0" algn="ctr">
              <a:buNone/>
            </a:pPr>
            <a:r>
              <a:rPr lang="de-DE" sz="1700" i="1" dirty="0" smtClean="0">
                <a:hlinkClick r:id="rId2"/>
              </a:rPr>
              <a:t>https://www.gdata.de/ueber-g-data</a:t>
            </a:r>
            <a:endParaRPr lang="de-DE" sz="1700" i="1" dirty="0" smtClean="0"/>
          </a:p>
          <a:p>
            <a:pPr marL="0" indent="0" algn="ctr">
              <a:buNone/>
            </a:pPr>
            <a:r>
              <a:rPr lang="de-DE" sz="1700" i="1" dirty="0" smtClean="0">
                <a:hlinkClick r:id="rId3"/>
              </a:rPr>
              <a:t>https://www.ei.rub.de/studium/its/</a:t>
            </a:r>
            <a:endParaRPr lang="de-DE" sz="1700" i="1" dirty="0" smtClean="0"/>
          </a:p>
          <a:p>
            <a:pPr marL="0" indent="0" algn="ctr">
              <a:buNone/>
            </a:pPr>
            <a:r>
              <a:rPr lang="de-DE" sz="1700" i="1" dirty="0" smtClean="0">
                <a:hlinkClick r:id="rId4"/>
              </a:rPr>
              <a:t>http://www.materna.de/DE/Home/home_node.html</a:t>
            </a:r>
            <a:endParaRPr lang="de-DE" sz="1700" i="1" dirty="0" smtClean="0"/>
          </a:p>
          <a:p>
            <a:pPr marL="0" indent="0" algn="ctr">
              <a:buNone/>
            </a:pPr>
            <a:r>
              <a:rPr lang="de-DE" sz="1600" i="1" dirty="0" smtClean="0">
                <a:hlinkClick r:id="rId5"/>
              </a:rPr>
              <a:t>https://de.wikipedia.org/wiki/Fraunhofer-Institut_f%C3%BCr_Materialfluss_und_Logistik</a:t>
            </a:r>
            <a:endParaRPr lang="de-DE" sz="1600" i="1" dirty="0" smtClean="0"/>
          </a:p>
          <a:p>
            <a:pPr marL="0" indent="0" algn="ctr">
              <a:buNone/>
            </a:pPr>
            <a:r>
              <a:rPr lang="de-DE" sz="1600" i="1" dirty="0" smtClean="0">
                <a:hlinkClick r:id="rId6"/>
              </a:rPr>
              <a:t>https://energietools.ea-nrw.de/optimierung-des-kommunalen-gueterverkehrs-20620.asp</a:t>
            </a:r>
            <a:endParaRPr lang="de-DE" sz="1600" i="1" dirty="0" smtClean="0"/>
          </a:p>
          <a:p>
            <a:pPr marL="0" indent="0" algn="ctr">
              <a:buNone/>
            </a:pPr>
            <a:r>
              <a:rPr lang="de-DE" sz="1600" i="1" dirty="0">
                <a:hlinkClick r:id="rId7"/>
              </a:rPr>
              <a:t>http://</a:t>
            </a:r>
            <a:r>
              <a:rPr lang="de-DE" sz="1600" i="1" dirty="0" smtClean="0">
                <a:hlinkClick r:id="rId7"/>
              </a:rPr>
              <a:t>www.verkehr.bi.ruhr-uni-bochum.de/index.html</a:t>
            </a:r>
            <a:endParaRPr lang="de-DE" sz="1600" i="1" dirty="0" smtClean="0"/>
          </a:p>
          <a:p>
            <a:pPr marL="0" indent="0" algn="ctr">
              <a:buNone/>
            </a:pPr>
            <a:r>
              <a:rPr lang="de-DE" sz="1600" i="1" dirty="0">
                <a:hlinkClick r:id="rId8"/>
              </a:rPr>
              <a:t>http://</a:t>
            </a:r>
            <a:r>
              <a:rPr lang="de-DE" sz="1600" i="1" dirty="0" smtClean="0">
                <a:hlinkClick r:id="rId8"/>
              </a:rPr>
              <a:t>www.cargobeamer.com</a:t>
            </a:r>
            <a:endParaRPr lang="de-DE" sz="1600" i="1" dirty="0" smtClean="0"/>
          </a:p>
          <a:p>
            <a:pPr marL="0" indent="0" algn="ctr">
              <a:buNone/>
            </a:pPr>
            <a:r>
              <a:rPr lang="de-DE" sz="2800" dirty="0" smtClean="0"/>
              <a:t>Die Zufahrt &amp; Abfahrt kann mit einem besonderen integrierten </a:t>
            </a:r>
          </a:p>
          <a:p>
            <a:pPr marL="0" indent="0" algn="ctr">
              <a:buNone/>
            </a:pPr>
            <a:r>
              <a:rPr lang="de-DE" sz="2800" dirty="0" smtClean="0"/>
              <a:t>Leitsystem  in den vorhandenen Verkehrsstrukturen erfolgen.</a:t>
            </a:r>
          </a:p>
          <a:p>
            <a:pPr marL="0" indent="0" algn="ctr">
              <a:buNone/>
            </a:pPr>
            <a:r>
              <a:rPr lang="de-DE" sz="2800" dirty="0" smtClean="0"/>
              <a:t>Bemerkung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de-DE" sz="2800" dirty="0" smtClean="0"/>
              <a:t> Gebiete in einem Umfeld wie „ Beispiel Paris „haben bei diesen vorhandenen Bedingungen Neidgefühle.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07504" y="548680"/>
            <a:ext cx="8748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Der neue Entscheider der ehemaligen  GM Flächen sollte umgehend </a:t>
            </a:r>
            <a:r>
              <a:rPr lang="de-DE" smtClean="0"/>
              <a:t>eingebunden werden.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059832" y="980728"/>
            <a:ext cx="3290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https://www.groupe-psa.com/en</a:t>
            </a:r>
          </a:p>
        </p:txBody>
      </p:sp>
    </p:spTree>
    <p:extLst>
      <p:ext uri="{BB962C8B-B14F-4D97-AF65-F5344CB8AC3E}">
        <p14:creationId xmlns:p14="http://schemas.microsoft.com/office/powerpoint/2010/main" val="64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5212" y="1852432"/>
            <a:ext cx="8229600" cy="1230103"/>
          </a:xfrm>
        </p:spPr>
        <p:txBody>
          <a:bodyPr>
            <a:normAutofit/>
          </a:bodyPr>
          <a:lstStyle/>
          <a:p>
            <a:r>
              <a:rPr lang="de-DE" sz="2000" dirty="0" smtClean="0"/>
              <a:t>Anregungen  zur Sachlage für Opel ,DB , Schenker und Hagebau.</a:t>
            </a:r>
            <a:endParaRPr lang="de-DE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3558" y="534920"/>
            <a:ext cx="8172908" cy="1741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600" dirty="0" smtClean="0"/>
              <a:t>Von Haus zu Haus ein älterer </a:t>
            </a:r>
            <a:r>
              <a:rPr lang="de-DE" sz="1600" dirty="0" smtClean="0">
                <a:solidFill>
                  <a:srgbClr val="FF0000"/>
                </a:solidFill>
              </a:rPr>
              <a:t>Werbespruch</a:t>
            </a:r>
            <a:r>
              <a:rPr lang="de-DE" sz="1600" dirty="0" smtClean="0"/>
              <a:t> der Bahn. Es </a:t>
            </a:r>
            <a:r>
              <a:rPr lang="de-DE" sz="1600" dirty="0">
                <a:solidFill>
                  <a:srgbClr val="FF0000"/>
                </a:solidFill>
              </a:rPr>
              <a:t>galt</a:t>
            </a:r>
            <a:r>
              <a:rPr lang="de-DE" sz="1600" dirty="0"/>
              <a:t> sogar </a:t>
            </a:r>
            <a:r>
              <a:rPr lang="de-DE" sz="1600" dirty="0" smtClean="0"/>
              <a:t>für klappbare Rollcontainer .</a:t>
            </a:r>
            <a:endParaRPr lang="de-DE" sz="1600" dirty="0"/>
          </a:p>
        </p:txBody>
      </p:sp>
      <p:sp>
        <p:nvSpPr>
          <p:cNvPr id="4" name="Textfeld 3"/>
          <p:cNvSpPr txBox="1"/>
          <p:nvPr/>
        </p:nvSpPr>
        <p:spPr>
          <a:xfrm>
            <a:off x="2195736" y="4444663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Schnell -Werteerhaltend – Mobil.  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95536" y="4433073"/>
            <a:ext cx="5049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                    Für alle 3+WI Flächen.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071766" y="2843303"/>
            <a:ext cx="70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Ohne Festbauten  ist Lade und Transfer von Schiene zur Straße sogar an wechselnden Standorten möglich. Siehe: </a:t>
            </a:r>
            <a:r>
              <a:rPr lang="de-DE" dirty="0">
                <a:hlinkClick r:id="rId3"/>
              </a:rPr>
              <a:t>http://</a:t>
            </a:r>
            <a:r>
              <a:rPr lang="de-DE" dirty="0" smtClean="0">
                <a:hlinkClick r:id="rId3"/>
              </a:rPr>
              <a:t>hammar.eu/de</a:t>
            </a:r>
            <a:endParaRPr lang="de-DE" dirty="0" smtClean="0"/>
          </a:p>
          <a:p>
            <a:pPr algn="ctr"/>
            <a:r>
              <a:rPr lang="de-DE" dirty="0" smtClean="0"/>
              <a:t>Für Platzierung vor Ort. Siehe : </a:t>
            </a:r>
            <a:r>
              <a:rPr lang="de-DE" dirty="0" smtClean="0">
                <a:hlinkClick r:id="rId4"/>
              </a:rPr>
              <a:t>http</a:t>
            </a:r>
            <a:r>
              <a:rPr lang="de-DE" dirty="0">
                <a:hlinkClick r:id="rId4"/>
              </a:rPr>
              <a:t>://</a:t>
            </a:r>
            <a:r>
              <a:rPr lang="de-DE" dirty="0" smtClean="0">
                <a:hlinkClick r:id="rId4"/>
              </a:rPr>
              <a:t>www.winglift.com/en/products</a:t>
            </a:r>
            <a:endParaRPr lang="de-DE" dirty="0" smtClean="0"/>
          </a:p>
          <a:p>
            <a:pPr algn="ctr"/>
            <a:r>
              <a:rPr lang="de-DE" dirty="0" smtClean="0"/>
              <a:t>Mit nötigen Festaufbauten</a:t>
            </a:r>
            <a:r>
              <a:rPr lang="de-DE" smtClean="0"/>
              <a:t>:   </a:t>
            </a:r>
            <a:r>
              <a:rPr lang="de-DE" smtClean="0">
                <a:hlinkClick r:id="rId5"/>
              </a:rPr>
              <a:t>http://www.cargobeamer.com</a:t>
            </a:r>
            <a:endParaRPr lang="de-DE" smtClean="0"/>
          </a:p>
          <a:p>
            <a:pPr algn="ctr"/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755576" y="1196752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 Der Spruch der Befürworter der </a:t>
            </a:r>
            <a:r>
              <a:rPr lang="de-DE" dirty="0" smtClean="0">
                <a:solidFill>
                  <a:srgbClr val="00B050"/>
                </a:solidFill>
              </a:rPr>
              <a:t>„</a:t>
            </a:r>
            <a:r>
              <a:rPr lang="de-DE" b="1" dirty="0" smtClean="0">
                <a:solidFill>
                  <a:srgbClr val="00B050"/>
                </a:solidFill>
              </a:rPr>
              <a:t>Güter gehören  auf die Bahn </a:t>
            </a:r>
            <a:r>
              <a:rPr lang="de-DE" dirty="0" smtClean="0"/>
              <a:t>„ist nur mit Technik von  „</a:t>
            </a:r>
            <a:r>
              <a:rPr lang="de-DE" dirty="0" smtClean="0">
                <a:solidFill>
                  <a:srgbClr val="FF0000"/>
                </a:solidFill>
              </a:rPr>
              <a:t>Rentablen  Schnittstellen </a:t>
            </a:r>
            <a:r>
              <a:rPr lang="de-DE" dirty="0" smtClean="0"/>
              <a:t>„ umsetzbar.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586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655</Words>
  <Application>Microsoft Office PowerPoint</Application>
  <PresentationFormat>Bildschirmpräsentation (4:3)</PresentationFormat>
  <Paragraphs>76</Paragraphs>
  <Slides>8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Die Gewerbeflächennutzung.</vt:lpstr>
      <vt:lpstr> Übersicht  von den 3 Flächen und Verbindung Autobahn nebst Schiene .</vt:lpstr>
      <vt:lpstr>Das Umfeld zur geänderten Realisierung der Ostanbindung.</vt:lpstr>
      <vt:lpstr>Betrieb erfolgt durch eine Anliegergenossenschaft.</vt:lpstr>
      <vt:lpstr>Ist- und Sollwert  der neuen Sachlage.</vt:lpstr>
      <vt:lpstr>PowerPoint-Präsentation</vt:lpstr>
      <vt:lpstr>PowerPoint-Präsentation</vt:lpstr>
      <vt:lpstr>Anregungen  zur Sachlage für Opel ,DB , Schenker und Hagebau.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Energa</dc:creator>
  <cp:lastModifiedBy>Energa</cp:lastModifiedBy>
  <cp:revision>162</cp:revision>
  <dcterms:created xsi:type="dcterms:W3CDTF">2016-09-14T10:56:14Z</dcterms:created>
  <dcterms:modified xsi:type="dcterms:W3CDTF">2017-03-06T00:29:05Z</dcterms:modified>
</cp:coreProperties>
</file>