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sldIdLst>
    <p:sldId id="256" r:id="rId3"/>
    <p:sldId id="264" r:id="rId4"/>
    <p:sldId id="265" r:id="rId5"/>
    <p:sldId id="267" r:id="rId6"/>
    <p:sldId id="263" r:id="rId7"/>
    <p:sldId id="262" r:id="rId8"/>
    <p:sldId id="266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8" autoAdjust="0"/>
    <p:restoredTop sz="84993" autoAdjust="0"/>
  </p:normalViewPr>
  <p:slideViewPr>
    <p:cSldViewPr>
      <p:cViewPr varScale="1">
        <p:scale>
          <a:sx n="72" d="100"/>
          <a:sy n="72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CE882-C724-4D6E-A96E-3C69999A0D4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3265-CA64-4367-A98C-083EB75B13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/>
          </a:bodyPr>
          <a:lstStyle/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/>
          </a:bodyPr>
          <a:lstStyle/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3445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3265-CA64-4367-A98C-083EB75B13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77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/>
          </a:bodyPr>
          <a:lstStyle/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9737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3265-CA64-4367-A98C-083EB75B1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67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3265-CA64-4367-A98C-083EB75B13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/>
          </a:bodyPr>
          <a:lstStyle/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3425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/>
          </a:bodyPr>
          <a:lstStyle/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695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1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ptive-city-mobility.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nomotion.com/d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71900" y="2908592"/>
            <a:ext cx="1600200" cy="1600200"/>
          </a:xfrm>
          <a:prstGeom prst="rect">
            <a:avLst/>
          </a:prstGeom>
          <a:solidFill>
            <a:srgbClr val="F79A5B"/>
          </a:solidFill>
          <a:ln>
            <a:noFill/>
          </a:ln>
          <a:effectLst>
            <a:outerShdw blurRad="355600" dist="254000" dir="1140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5102" y="1013735"/>
            <a:ext cx="1600200" cy="1600200"/>
          </a:xfrm>
          <a:prstGeom prst="rect">
            <a:avLst/>
          </a:prstGeom>
          <a:solidFill>
            <a:srgbClr val="5DC7D9"/>
          </a:solidFill>
          <a:ln>
            <a:noFill/>
          </a:ln>
          <a:effectLst/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3271" y="2931958"/>
            <a:ext cx="1600200" cy="1600200"/>
          </a:xfrm>
          <a:prstGeom prst="rect">
            <a:avLst/>
          </a:prstGeom>
          <a:solidFill>
            <a:srgbClr val="E9605D"/>
          </a:solidFill>
          <a:ln>
            <a:noFill/>
          </a:ln>
          <a:effectLst>
            <a:outerShdw blurRad="355600" dist="254000" dir="1140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 sz="4000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2441423"/>
            <a:ext cx="2254101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 defTabSz="914400">
              <a:buNone/>
            </a:pPr>
            <a:r>
              <a:rPr lang="de-DE" sz="4000" b="0" i="0" dirty="0" err="1">
                <a:solidFill>
                  <a:prstClr val="black"/>
                </a:solidFill>
                <a:latin typeface="Franklin Gothic Medium Cond"/>
              </a:rPr>
              <a:t>Bogestra</a:t>
            </a:r>
            <a:endParaRPr lang="de-DE" sz="4000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7292" y="4359166"/>
            <a:ext cx="133030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 defTabSz="914400">
              <a:buNone/>
            </a:pPr>
            <a:r>
              <a:rPr lang="de-DE" sz="4000" b="0" i="0" dirty="0">
                <a:solidFill>
                  <a:prstClr val="black"/>
                </a:solidFill>
                <a:latin typeface="Franklin Gothic Medium Cond"/>
              </a:rPr>
              <a:t>Portal</a:t>
            </a:r>
            <a:endParaRPr lang="de-DE" sz="4000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3354" y="2884483"/>
            <a:ext cx="800219" cy="1600200"/>
          </a:xfrm>
          <a:prstGeom prst="rect">
            <a:avLst/>
          </a:prstGeom>
          <a:noFill/>
        </p:spPr>
        <p:txBody>
          <a:bodyPr vert="vert" wrap="square" rtlCol="0">
            <a:spAutoFit/>
            <a:scene3d>
              <a:camera prst="isometricTopUp"/>
              <a:lightRig rig="threePt" dir="t"/>
            </a:scene3d>
          </a:bodyPr>
          <a:lstStyle/>
          <a:p>
            <a:pPr algn="ctr" defTabSz="914400">
              <a:buNone/>
            </a:pPr>
            <a:r>
              <a:rPr lang="de-DE" sz="4000" b="0" i="0" dirty="0">
                <a:solidFill>
                  <a:prstClr val="black"/>
                </a:solidFill>
                <a:latin typeface="Franklin Gothic Medium Cond"/>
              </a:rPr>
              <a:t>Energie</a:t>
            </a:r>
            <a:endParaRPr lang="de-DE" sz="4000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BC876F5-874B-42A5-8772-5877035ABF42}"/>
              </a:ext>
            </a:extLst>
          </p:cNvPr>
          <p:cNvSpPr txBox="1"/>
          <p:nvPr/>
        </p:nvSpPr>
        <p:spPr>
          <a:xfrm>
            <a:off x="4641326" y="1479544"/>
            <a:ext cx="432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Start für </a:t>
            </a:r>
            <a:r>
              <a:rPr lang="de-DE"/>
              <a:t>eine Genossenschaft ?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F6A7A1-4C1A-4846-95DE-C503DA3F96B4}"/>
              </a:ext>
            </a:extLst>
          </p:cNvPr>
          <p:cNvSpPr txBox="1"/>
          <p:nvPr/>
        </p:nvSpPr>
        <p:spPr>
          <a:xfrm>
            <a:off x="755578" y="5844265"/>
            <a:ext cx="756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Es sind die Eckpunkte für Mobilität und mobile Versorgung.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7F4574-A73F-4CD6-9B4A-025B42F30E16}"/>
              </a:ext>
            </a:extLst>
          </p:cNvPr>
          <p:cNvSpPr txBox="1"/>
          <p:nvPr/>
        </p:nvSpPr>
        <p:spPr>
          <a:xfrm>
            <a:off x="839161" y="269687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accent1"/>
                </a:solidFill>
              </a:rPr>
              <a:t>Es  ist unser  Konzept zur Umsetzung von E Mobilität nicht nur im Ruhrgebiet</a:t>
            </a:r>
            <a:r>
              <a:rPr lang="de-DE" sz="20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C52168D-9E5E-4C97-8D2B-6E1C30E75A7D}"/>
              </a:ext>
            </a:extLst>
          </p:cNvPr>
          <p:cNvSpPr txBox="1"/>
          <p:nvPr/>
        </p:nvSpPr>
        <p:spPr>
          <a:xfrm>
            <a:off x="5004048" y="18488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Zeitliche Kooperation als Start</a:t>
            </a:r>
          </a:p>
        </p:txBody>
      </p:sp>
    </p:spTree>
    <p:extLst>
      <p:ext uri="{BB962C8B-B14F-4D97-AF65-F5344CB8AC3E}">
        <p14:creationId xmlns:p14="http://schemas.microsoft.com/office/powerpoint/2010/main" val="725181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28737" y="3751310"/>
            <a:ext cx="1600200" cy="1600200"/>
          </a:xfrm>
          <a:prstGeom prst="rect">
            <a:avLst/>
          </a:prstGeom>
          <a:solidFill>
            <a:srgbClr val="F79A5B"/>
          </a:solidFill>
          <a:ln>
            <a:noFill/>
          </a:ln>
          <a:effectLst>
            <a:outerShdw blurRad="355600" dist="254000" dir="1140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8016" y="870192"/>
            <a:ext cx="1600200" cy="1600200"/>
          </a:xfrm>
          <a:prstGeom prst="rect">
            <a:avLst/>
          </a:prstGeom>
          <a:solidFill>
            <a:srgbClr val="5DC7D9"/>
          </a:solidFill>
          <a:ln>
            <a:noFill/>
          </a:ln>
          <a:effectLst/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8064" y="3035292"/>
            <a:ext cx="1600200" cy="1600200"/>
          </a:xfrm>
          <a:prstGeom prst="rect">
            <a:avLst/>
          </a:prstGeom>
          <a:solidFill>
            <a:srgbClr val="E9605D"/>
          </a:solidFill>
          <a:ln>
            <a:noFill/>
          </a:ln>
          <a:effectLst>
            <a:outerShdw blurRad="355600" dist="254000" dir="1140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4000" dirty="0">
                <a:solidFill>
                  <a:prstClr val="black"/>
                </a:solidFill>
                <a:latin typeface="Franklin Gothic Medium Cond" pitchFamily="34" charset="0"/>
              </a:rPr>
              <a:t> Energie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87094" y="4386248"/>
            <a:ext cx="23820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 defTabSz="914400">
              <a:buNone/>
            </a:pPr>
            <a:r>
              <a:rPr lang="de-DE" sz="4000" b="1" i="0" dirty="0" err="1">
                <a:solidFill>
                  <a:prstClr val="black"/>
                </a:solidFill>
                <a:latin typeface="Franklin Gothic Medium Cond"/>
              </a:rPr>
              <a:t>Bogestra</a:t>
            </a:r>
            <a:endParaRPr lang="de-DE" sz="4000" b="1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1503" y="1377705"/>
            <a:ext cx="907848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 defTabSz="914400">
              <a:buNone/>
            </a:pPr>
            <a:r>
              <a:rPr lang="de-DE" sz="4000" b="0" i="0" dirty="0">
                <a:solidFill>
                  <a:prstClr val="black"/>
                </a:solidFill>
                <a:latin typeface="Franklin Gothic Medium Cond"/>
              </a:rPr>
              <a:t>Portal</a:t>
            </a:r>
            <a:endParaRPr lang="de-DE" sz="4000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BC876F5-874B-42A5-8772-5877035ABF42}"/>
              </a:ext>
            </a:extLst>
          </p:cNvPr>
          <p:cNvSpPr txBox="1"/>
          <p:nvPr/>
        </p:nvSpPr>
        <p:spPr>
          <a:xfrm>
            <a:off x="4425302" y="620688"/>
            <a:ext cx="389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0CF9C4-CC7B-4C7E-ACA2-DC85DF700198}"/>
              </a:ext>
            </a:extLst>
          </p:cNvPr>
          <p:cNvSpPr txBox="1"/>
          <p:nvPr/>
        </p:nvSpPr>
        <p:spPr>
          <a:xfrm>
            <a:off x="4311960" y="3650726"/>
            <a:ext cx="48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Kommunikation und Verwaltung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F364F4E-C2F1-4A01-B59E-4BA17691771A}"/>
              </a:ext>
            </a:extLst>
          </p:cNvPr>
          <p:cNvSpPr txBox="1"/>
          <p:nvPr/>
        </p:nvSpPr>
        <p:spPr>
          <a:xfrm>
            <a:off x="207504" y="593591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Örtliche Versorger mit privaten Anbietern.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B47C955-8F74-4D41-9ADE-DA3B187B54FA}"/>
              </a:ext>
            </a:extLst>
          </p:cNvPr>
          <p:cNvSpPr txBox="1"/>
          <p:nvPr/>
        </p:nvSpPr>
        <p:spPr>
          <a:xfrm>
            <a:off x="4504500" y="642024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Der vorhandene öffentliche Nahverkehr.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1952AE0-284B-49F0-BBA9-ED635152E29C}"/>
              </a:ext>
            </a:extLst>
          </p:cNvPr>
          <p:cNvSpPr txBox="1"/>
          <p:nvPr/>
        </p:nvSpPr>
        <p:spPr>
          <a:xfrm>
            <a:off x="2380900" y="186353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accent1"/>
                </a:solidFill>
              </a:rPr>
              <a:t>Die Multiplikatoren 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3D7EBCCC-9FEB-4508-B161-668B5D80CD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34" y="-53530"/>
            <a:ext cx="2318357" cy="2730384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5F331153-DC88-4A67-BD80-40A14CA80A9D}"/>
              </a:ext>
            </a:extLst>
          </p:cNvPr>
          <p:cNvSpPr txBox="1"/>
          <p:nvPr/>
        </p:nvSpPr>
        <p:spPr>
          <a:xfrm>
            <a:off x="543885" y="272689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FDDF57A-477C-4024-82BC-F4BDD312EF40}"/>
              </a:ext>
            </a:extLst>
          </p:cNvPr>
          <p:cNvSpPr txBox="1"/>
          <p:nvPr/>
        </p:nvSpPr>
        <p:spPr>
          <a:xfrm>
            <a:off x="696285" y="287929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C55D1F-634D-4C80-9B05-A62F2813BB9A}"/>
              </a:ext>
            </a:extLst>
          </p:cNvPr>
          <p:cNvSpPr txBox="1"/>
          <p:nvPr/>
        </p:nvSpPr>
        <p:spPr>
          <a:xfrm>
            <a:off x="848685" y="303169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DFBADA3-1C51-42B3-8D36-3EB12501B48B}"/>
              </a:ext>
            </a:extLst>
          </p:cNvPr>
          <p:cNvSpPr txBox="1"/>
          <p:nvPr/>
        </p:nvSpPr>
        <p:spPr>
          <a:xfrm>
            <a:off x="1001085" y="318409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BE6D384-668E-40B8-9B27-6AC7BFB1EC06}"/>
              </a:ext>
            </a:extLst>
          </p:cNvPr>
          <p:cNvSpPr txBox="1"/>
          <p:nvPr/>
        </p:nvSpPr>
        <p:spPr>
          <a:xfrm>
            <a:off x="661802" y="2563874"/>
            <a:ext cx="4456779" cy="6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87FB97C-67AD-45F3-BE41-541C91731A6C}"/>
              </a:ext>
            </a:extLst>
          </p:cNvPr>
          <p:cNvSpPr txBox="1"/>
          <p:nvPr/>
        </p:nvSpPr>
        <p:spPr>
          <a:xfrm>
            <a:off x="1772072" y="2879290"/>
            <a:ext cx="2440232" cy="659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9CFB19F9-D712-4CBE-A66A-D4845D0C2570}"/>
              </a:ext>
            </a:extLst>
          </p:cNvPr>
          <p:cNvSpPr txBox="1"/>
          <p:nvPr/>
        </p:nvSpPr>
        <p:spPr>
          <a:xfrm>
            <a:off x="2380900" y="867156"/>
            <a:ext cx="3533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/>
              <a:t>Marken Nr. 301 16 065  Der gute Geist für Projekte und Service.</a:t>
            </a:r>
            <a:endParaRPr lang="de-DE" b="1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9253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9D1052B-926F-4E0B-A5D0-8CDC75407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48680"/>
            <a:ext cx="4400743" cy="717087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39D9FE2-3834-474D-9FA8-1D798D48F97D}"/>
              </a:ext>
            </a:extLst>
          </p:cNvPr>
          <p:cNvSpPr txBox="1"/>
          <p:nvPr/>
        </p:nvSpPr>
        <p:spPr>
          <a:xfrm>
            <a:off x="2970609" y="2585229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Diese Tauschkette ist akzeptiert.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B647B6E-48B6-4BFA-91B0-BAAECD7675ED}"/>
              </a:ext>
            </a:extLst>
          </p:cNvPr>
          <p:cNvSpPr txBox="1"/>
          <p:nvPr/>
        </p:nvSpPr>
        <p:spPr>
          <a:xfrm>
            <a:off x="2645785" y="1916832"/>
            <a:ext cx="3852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       Behälter sind in vielen Formaten verfügbar.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3F54CB9-04FB-4423-BD54-BCEDF2EF1196}"/>
              </a:ext>
            </a:extLst>
          </p:cNvPr>
          <p:cNvSpPr txBox="1"/>
          <p:nvPr/>
        </p:nvSpPr>
        <p:spPr>
          <a:xfrm>
            <a:off x="3347864" y="1340768"/>
            <a:ext cx="277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Propan und Butan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DB63E85-30D9-4758-9E74-36ECD88EB02E}"/>
              </a:ext>
            </a:extLst>
          </p:cNvPr>
          <p:cNvSpPr txBox="1"/>
          <p:nvPr/>
        </p:nvSpPr>
        <p:spPr>
          <a:xfrm>
            <a:off x="2970609" y="548680"/>
            <a:ext cx="3564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         </a:t>
            </a:r>
            <a:r>
              <a:rPr lang="de-DE" sz="2400" b="1" dirty="0">
                <a:solidFill>
                  <a:schemeClr val="accent1"/>
                </a:solidFill>
              </a:rPr>
              <a:t>Ein Erfolgskonzept</a:t>
            </a:r>
          </a:p>
        </p:txBody>
      </p:sp>
    </p:spTree>
    <p:extLst>
      <p:ext uri="{BB962C8B-B14F-4D97-AF65-F5344CB8AC3E}">
        <p14:creationId xmlns:p14="http://schemas.microsoft.com/office/powerpoint/2010/main" val="307867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E0F42AD-F673-4C93-9AE6-FEBC4A617043}"/>
              </a:ext>
            </a:extLst>
          </p:cNvPr>
          <p:cNvSpPr/>
          <p:nvPr/>
        </p:nvSpPr>
        <p:spPr>
          <a:xfrm>
            <a:off x="1727684" y="2209332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000000"/>
                </a:solidFill>
              </a:rPr>
              <a:t>                         Zur  Erhaltung der Innenstädte.</a:t>
            </a:r>
          </a:p>
          <a:p>
            <a:r>
              <a:rPr lang="de-DE" dirty="0"/>
              <a:t>       </a:t>
            </a:r>
            <a:r>
              <a:rPr lang="de-DE" b="1" dirty="0"/>
              <a:t>Diese Fahrzeuge haben Batteriewechselmöglichkeiten.</a:t>
            </a:r>
          </a:p>
          <a:p>
            <a:br>
              <a:rPr lang="de-DE" b="1" dirty="0"/>
            </a:br>
            <a:r>
              <a:rPr lang="de-DE" b="1" dirty="0"/>
              <a:t>              </a:t>
            </a:r>
            <a:r>
              <a:rPr lang="de-DE" b="1" dirty="0">
                <a:solidFill>
                  <a:srgbClr val="008000"/>
                </a:solidFill>
                <a:hlinkClick r:id="rId3"/>
              </a:rPr>
              <a:t>  3 Personenfahrzeug oder mit Ladeerweiterung.</a:t>
            </a:r>
            <a:br>
              <a:rPr lang="de-DE" b="1" dirty="0"/>
            </a:br>
            <a:br>
              <a:rPr lang="de-DE" b="1" dirty="0"/>
            </a:br>
            <a:r>
              <a:rPr lang="de-DE" b="1" dirty="0"/>
              <a:t>                                               </a:t>
            </a:r>
            <a:r>
              <a:rPr lang="de-DE" b="1" dirty="0">
                <a:solidFill>
                  <a:srgbClr val="008000"/>
                </a:solidFill>
                <a:hlinkClick r:id="rId4"/>
              </a:rPr>
              <a:t>ONO</a:t>
            </a:r>
            <a:br>
              <a:rPr lang="de-DE" b="1" dirty="0"/>
            </a:br>
            <a:r>
              <a:rPr lang="de-DE" b="1" dirty="0"/>
              <a:t>             </a:t>
            </a:r>
            <a:r>
              <a:rPr lang="de-DE" b="1" dirty="0">
                <a:solidFill>
                  <a:srgbClr val="000000"/>
                </a:solidFill>
              </a:rPr>
              <a:t>Ohne Führerschein aber mit Wechselcontainer</a:t>
            </a:r>
            <a:br>
              <a:rPr lang="de-DE" dirty="0"/>
            </a:br>
            <a:r>
              <a:rPr lang="de-DE" dirty="0"/>
              <a:t> 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257CFD6-14C2-459A-A03F-7E72D7AA117C}"/>
              </a:ext>
            </a:extLst>
          </p:cNvPr>
          <p:cNvSpPr txBox="1"/>
          <p:nvPr/>
        </p:nvSpPr>
        <p:spPr>
          <a:xfrm>
            <a:off x="2483768" y="74374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     Wirtschaftliche Lösungen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E8E2E83-3D10-4AAB-BD9D-AFDD24CE79A3}"/>
              </a:ext>
            </a:extLst>
          </p:cNvPr>
          <p:cNvSpPr txBox="1"/>
          <p:nvPr/>
        </p:nvSpPr>
        <p:spPr>
          <a:xfrm>
            <a:off x="2027447" y="1475030"/>
            <a:ext cx="5089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Beschaffung neuer Berufsbilder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8A1D92B-C54C-48E8-91A2-873171605926}"/>
              </a:ext>
            </a:extLst>
          </p:cNvPr>
          <p:cNvSpPr txBox="1"/>
          <p:nvPr/>
        </p:nvSpPr>
        <p:spPr>
          <a:xfrm>
            <a:off x="2339752" y="433299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      Gesetze  zur KFZ Ausrüstung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6ECFB88-61D4-49E1-8354-D5F8491E9C33}"/>
              </a:ext>
            </a:extLst>
          </p:cNvPr>
          <p:cNvSpPr txBox="1"/>
          <p:nvPr/>
        </p:nvSpPr>
        <p:spPr>
          <a:xfrm>
            <a:off x="539552" y="4769076"/>
            <a:ext cx="9865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Warndreieck, Warnweste, Hilfeausrüstung usw.  haben einen festen Bestand in Fahrzeugen</a:t>
            </a:r>
            <a:r>
              <a:rPr lang="de-DE" dirty="0"/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4B8D948-305F-427B-8BF8-2740A5BACA64}"/>
              </a:ext>
            </a:extLst>
          </p:cNvPr>
          <p:cNvSpPr txBox="1"/>
          <p:nvPr/>
        </p:nvSpPr>
        <p:spPr>
          <a:xfrm>
            <a:off x="827584" y="5243235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 ist keinerlei  Bedenken für eine freiwillige Zusatz von Vorrichtungen mit Dienstleistung.</a:t>
            </a:r>
          </a:p>
        </p:txBody>
      </p:sp>
    </p:spTree>
    <p:extLst>
      <p:ext uri="{BB962C8B-B14F-4D97-AF65-F5344CB8AC3E}">
        <p14:creationId xmlns:p14="http://schemas.microsoft.com/office/powerpoint/2010/main" val="197004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17190" y="189920"/>
            <a:ext cx="1600200" cy="1600200"/>
          </a:xfrm>
          <a:prstGeom prst="rect">
            <a:avLst/>
          </a:prstGeom>
          <a:solidFill>
            <a:srgbClr val="5DC7D9"/>
          </a:solidFill>
          <a:ln>
            <a:noFill/>
          </a:ln>
          <a:effectLst/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572" y="636077"/>
            <a:ext cx="704877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 defTabSz="914400">
              <a:buNone/>
            </a:pPr>
            <a:r>
              <a:rPr lang="de-DE" sz="4000" b="0" i="0" dirty="0">
                <a:solidFill>
                  <a:prstClr val="black"/>
                </a:solidFill>
                <a:latin typeface="Franklin Gothic Medium Cond"/>
              </a:rPr>
              <a:t>Portal</a:t>
            </a:r>
            <a:endParaRPr lang="de-DE" sz="4000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BC876F5-874B-42A5-8772-5877035ABF42}"/>
              </a:ext>
            </a:extLst>
          </p:cNvPr>
          <p:cNvSpPr txBox="1"/>
          <p:nvPr/>
        </p:nvSpPr>
        <p:spPr>
          <a:xfrm>
            <a:off x="5017390" y="590466"/>
            <a:ext cx="389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Dienstleistung.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0CF9C4-CC7B-4C7E-ACA2-DC85DF700198}"/>
              </a:ext>
            </a:extLst>
          </p:cNvPr>
          <p:cNvSpPr txBox="1"/>
          <p:nvPr/>
        </p:nvSpPr>
        <p:spPr>
          <a:xfrm>
            <a:off x="128858" y="497668"/>
            <a:ext cx="48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Erstellung und  Pflege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EFBCCBD-3455-454A-BE8C-1FB404C97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02" y="2996952"/>
            <a:ext cx="6410325" cy="37719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9CFFBFC0-5D24-45D5-9442-03B074EFDF8F}"/>
              </a:ext>
            </a:extLst>
          </p:cNvPr>
          <p:cNvSpPr txBox="1"/>
          <p:nvPr/>
        </p:nvSpPr>
        <p:spPr>
          <a:xfrm>
            <a:off x="1691680" y="-41536"/>
            <a:ext cx="5256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accent1"/>
                </a:solidFill>
              </a:rPr>
              <a:t> Batterien  und Stationen.</a:t>
            </a:r>
          </a:p>
        </p:txBody>
      </p:sp>
    </p:spTree>
    <p:extLst>
      <p:ext uri="{BB962C8B-B14F-4D97-AF65-F5344CB8AC3E}">
        <p14:creationId xmlns:p14="http://schemas.microsoft.com/office/powerpoint/2010/main" val="1278521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FC7E8BB5-74AE-4D1E-A142-52384EFFE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64704"/>
            <a:ext cx="6696744" cy="623745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01CDA92-4E2E-4146-9E97-9F8670658AE4}"/>
              </a:ext>
            </a:extLst>
          </p:cNvPr>
          <p:cNvSpPr txBox="1"/>
          <p:nvPr/>
        </p:nvSpPr>
        <p:spPr>
          <a:xfrm>
            <a:off x="2896692" y="17728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       48V 1,4 KWh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128783B-BA98-456B-9B7D-E95F73C5AE65}"/>
              </a:ext>
            </a:extLst>
          </p:cNvPr>
          <p:cNvSpPr txBox="1"/>
          <p:nvPr/>
        </p:nvSpPr>
        <p:spPr>
          <a:xfrm>
            <a:off x="1" y="164325"/>
            <a:ext cx="853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sz="2400" b="1" dirty="0">
                <a:solidFill>
                  <a:schemeClr val="tx2"/>
                </a:solidFill>
              </a:rPr>
              <a:t>Zielsetzung ist mobile E Anwendungen mit modernen Handling .</a:t>
            </a:r>
            <a:r>
              <a:rPr lang="de-DE" sz="2400" b="1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059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78C0CB2-C81A-4C0F-8895-052955E0C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" y="620688"/>
            <a:ext cx="8829675" cy="48387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18E3D17B-449E-4BEB-9E4B-6837C7112D4C}"/>
              </a:ext>
            </a:extLst>
          </p:cNvPr>
          <p:cNvSpPr txBox="1"/>
          <p:nvPr/>
        </p:nvSpPr>
        <p:spPr>
          <a:xfrm>
            <a:off x="795129" y="5775647"/>
            <a:ext cx="8441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Die aufwendige  Ausführung der Firma Ziegler. </a:t>
            </a:r>
          </a:p>
          <a:p>
            <a:pPr algn="ctr"/>
            <a:r>
              <a:rPr lang="de-DE" dirty="0">
                <a:solidFill>
                  <a:srgbClr val="FF0000"/>
                </a:solidFill>
              </a:rPr>
              <a:t>Die Verfügbarkeit innerhalb der Fahrzeuge ist ein effektiver Vorgang. Der eigentliche Ladevorgang kann in anderen Orten erfolgen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65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156276" y="4437624"/>
            <a:ext cx="1600200" cy="1036802"/>
          </a:xfrm>
          <a:prstGeom prst="rect">
            <a:avLst/>
          </a:prstGeom>
          <a:solidFill>
            <a:srgbClr val="F79A5B"/>
          </a:solidFill>
          <a:ln>
            <a:noFill/>
          </a:ln>
          <a:effectLst>
            <a:outerShdw blurRad="355600" dist="254000" dir="1140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48" y="4602082"/>
            <a:ext cx="276825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 defTabSz="914400">
              <a:buNone/>
            </a:pPr>
            <a:r>
              <a:rPr lang="de-DE" sz="4000" b="0" i="0" dirty="0" err="1">
                <a:solidFill>
                  <a:prstClr val="black"/>
                </a:solidFill>
                <a:latin typeface="Franklin Gothic Medium Cond"/>
              </a:rPr>
              <a:t>Bogestra</a:t>
            </a:r>
            <a:endParaRPr lang="de-DE" sz="4000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BC876F5-874B-42A5-8772-5877035ABF42}"/>
              </a:ext>
            </a:extLst>
          </p:cNvPr>
          <p:cNvSpPr txBox="1"/>
          <p:nvPr/>
        </p:nvSpPr>
        <p:spPr>
          <a:xfrm>
            <a:off x="4425302" y="620688"/>
            <a:ext cx="389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0CF9C4-CC7B-4C7E-ACA2-DC85DF700198}"/>
              </a:ext>
            </a:extLst>
          </p:cNvPr>
          <p:cNvSpPr txBox="1"/>
          <p:nvPr/>
        </p:nvSpPr>
        <p:spPr>
          <a:xfrm>
            <a:off x="395738" y="2408165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 Die vorhandenen Fachleute bei Hardware-Software auch mit externen Leistungen einbinden.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B47C955-8F74-4D41-9ADE-DA3B187B54FA}"/>
              </a:ext>
            </a:extLst>
          </p:cNvPr>
          <p:cNvSpPr txBox="1"/>
          <p:nvPr/>
        </p:nvSpPr>
        <p:spPr>
          <a:xfrm>
            <a:off x="-8723" y="551437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Der vorhandene öffentliche Nahverkehr kann mit Dienstleistungen Mehrwert erwirtschaften.</a:t>
            </a:r>
          </a:p>
          <a:p>
            <a:pPr algn="ctr"/>
            <a:r>
              <a:rPr lang="de-DE" dirty="0"/>
              <a:t>Sondertransporte bei Veranstaltungen , Flugbenzinbetankungen, ADAC, Grundnahrungsversorgung, Wasser, Elektro, Gas, Medizin, Postbus in den Alpen und Kanaren, usw.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FC59376-4CCC-4322-B29A-9F301D9CFCC2}"/>
              </a:ext>
            </a:extLst>
          </p:cNvPr>
          <p:cNvSpPr txBox="1"/>
          <p:nvPr/>
        </p:nvSpPr>
        <p:spPr>
          <a:xfrm>
            <a:off x="0" y="3003931"/>
            <a:ext cx="9289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Innerhalb an erreichbaren  und vorhandenen Plätzen  Vorrichtung  platzieren.</a:t>
            </a:r>
          </a:p>
          <a:p>
            <a:pPr algn="ctr"/>
            <a:r>
              <a:rPr lang="de-DE" dirty="0"/>
              <a:t> Fahrzeuge, Haltestellen und öffentliche Orte. </a:t>
            </a:r>
          </a:p>
          <a:p>
            <a:pPr algn="ctr"/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8C9B762-F30E-4514-B2FA-04A6E3F4F28D}"/>
              </a:ext>
            </a:extLst>
          </p:cNvPr>
          <p:cNvSpPr/>
          <p:nvPr/>
        </p:nvSpPr>
        <p:spPr>
          <a:xfrm>
            <a:off x="1763688" y="10341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</a:rPr>
              <a:t>Gelungene Beispiele in der Öffentlichkeit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C9D1541-C41C-45AC-BE84-19D632362C4F}"/>
              </a:ext>
            </a:extLst>
          </p:cNvPr>
          <p:cNvSpPr txBox="1"/>
          <p:nvPr/>
        </p:nvSpPr>
        <p:spPr>
          <a:xfrm flipH="1">
            <a:off x="3275855" y="1628522"/>
            <a:ext cx="322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</a:rPr>
              <a:t> Machbarkeit 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E9C37B6-3D3E-44A3-83E8-FB2062D94316}"/>
              </a:ext>
            </a:extLst>
          </p:cNvPr>
          <p:cNvSpPr txBox="1"/>
          <p:nvPr/>
        </p:nvSpPr>
        <p:spPr>
          <a:xfrm>
            <a:off x="827584" y="3649013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In den Fahrzeugen min. 3 Batterien.</a:t>
            </a:r>
          </a:p>
          <a:p>
            <a:pPr algn="ctr"/>
            <a:r>
              <a:rPr lang="de-DE" dirty="0"/>
              <a:t> </a:t>
            </a:r>
            <a:r>
              <a:rPr lang="de-DE" b="1" dirty="0">
                <a:solidFill>
                  <a:srgbClr val="FF0000"/>
                </a:solidFill>
              </a:rPr>
              <a:t>Sichtbares Wechselschild  am Fahrzeug mit der Kennzeichnung bei Verfügbarkeit der Batterien.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5C17362-C7A3-4DBA-A31B-E153B969EACA}"/>
              </a:ext>
            </a:extLst>
          </p:cNvPr>
          <p:cNvSpPr txBox="1"/>
          <p:nvPr/>
        </p:nvSpPr>
        <p:spPr>
          <a:xfrm>
            <a:off x="827584" y="4521779"/>
            <a:ext cx="6341020" cy="64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accent3">
                    <a:lumMod val="50000"/>
                  </a:schemeClr>
                </a:solidFill>
              </a:rPr>
              <a:t>Die Bestückung und Entladung erfolgt mit Betreuern und Zugangskarte.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3E5631E-1CF5-4B11-A9E2-DDF89490B3DE}"/>
              </a:ext>
            </a:extLst>
          </p:cNvPr>
          <p:cNvSpPr txBox="1"/>
          <p:nvPr/>
        </p:nvSpPr>
        <p:spPr>
          <a:xfrm>
            <a:off x="379579" y="6156442"/>
            <a:ext cx="6320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tx2"/>
                </a:solidFill>
              </a:rPr>
              <a:t>  </a:t>
            </a:r>
            <a:r>
              <a:rPr lang="de-DE" b="1" dirty="0">
                <a:solidFill>
                  <a:schemeClr val="tx2"/>
                </a:solidFill>
              </a:rPr>
              <a:t>Unterstützung für Mitarbeit der örtlichen Universitäten erfragen.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46C5C89-6C5B-447B-BA41-E41AB32F2D4E}"/>
              </a:ext>
            </a:extLst>
          </p:cNvPr>
          <p:cNvSpPr txBox="1"/>
          <p:nvPr/>
        </p:nvSpPr>
        <p:spPr>
          <a:xfrm>
            <a:off x="2137791" y="561503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2"/>
                </a:solidFill>
              </a:rPr>
              <a:t>Förderungsantrag bei  NRW BRD EU </a:t>
            </a:r>
          </a:p>
        </p:txBody>
      </p:sp>
      <p:sp>
        <p:nvSpPr>
          <p:cNvPr id="17" name="Gleichschenkliges Dreieck 16">
            <a:extLst>
              <a:ext uri="{FF2B5EF4-FFF2-40B4-BE49-F238E27FC236}">
                <a16:creationId xmlns:a16="http://schemas.microsoft.com/office/drawing/2014/main" id="{3EC629E0-FCE8-4C94-A730-32E26010C4AB}"/>
              </a:ext>
            </a:extLst>
          </p:cNvPr>
          <p:cNvSpPr/>
          <p:nvPr/>
        </p:nvSpPr>
        <p:spPr>
          <a:xfrm rot="10800000">
            <a:off x="1198340" y="2167178"/>
            <a:ext cx="6387279" cy="23892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235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91880" y="548680"/>
            <a:ext cx="1600200" cy="1600200"/>
          </a:xfrm>
          <a:prstGeom prst="rect">
            <a:avLst/>
          </a:prstGeom>
          <a:solidFill>
            <a:srgbClr val="E9605D"/>
          </a:solidFill>
          <a:ln>
            <a:noFill/>
          </a:ln>
          <a:effectLst>
            <a:outerShdw blurRad="355600" dist="254000" dir="1140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 sz="4000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7694790">
            <a:off x="4025192" y="396699"/>
            <a:ext cx="800219" cy="2014116"/>
          </a:xfrm>
          <a:prstGeom prst="rect">
            <a:avLst/>
          </a:prstGeom>
          <a:noFill/>
        </p:spPr>
        <p:txBody>
          <a:bodyPr vert="vert" wrap="square" rtlCol="0">
            <a:spAutoFit/>
            <a:scene3d>
              <a:camera prst="isometricTopUp"/>
              <a:lightRig rig="threePt" dir="t"/>
            </a:scene3d>
          </a:bodyPr>
          <a:lstStyle/>
          <a:p>
            <a:pPr algn="ctr" defTabSz="914400">
              <a:buNone/>
            </a:pPr>
            <a:r>
              <a:rPr lang="de-DE" sz="4000" b="0" i="0" dirty="0">
                <a:solidFill>
                  <a:prstClr val="black"/>
                </a:solidFill>
                <a:latin typeface="Franklin Gothic Medium Cond"/>
              </a:rPr>
              <a:t>Energie</a:t>
            </a:r>
            <a:endParaRPr lang="de-DE" sz="4000" dirty="0">
              <a:solidFill>
                <a:prstClr val="black"/>
              </a:solidFill>
              <a:latin typeface="Franklin Gothic Medium Cond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BC876F5-874B-42A5-8772-5877035ABF42}"/>
              </a:ext>
            </a:extLst>
          </p:cNvPr>
          <p:cNvSpPr txBox="1"/>
          <p:nvPr/>
        </p:nvSpPr>
        <p:spPr>
          <a:xfrm>
            <a:off x="4425302" y="620688"/>
            <a:ext cx="389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    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F364F4E-C2F1-4A01-B59E-4BA17691771A}"/>
              </a:ext>
            </a:extLst>
          </p:cNvPr>
          <p:cNvSpPr txBox="1"/>
          <p:nvPr/>
        </p:nvSpPr>
        <p:spPr>
          <a:xfrm>
            <a:off x="1979712" y="306543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Örtliche  Dienstleister mit zusätzlichen privaten Anbietern.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50E01F5-805F-4830-8762-F32D299A4B10}"/>
              </a:ext>
            </a:extLst>
          </p:cNvPr>
          <p:cNvSpPr txBox="1"/>
          <p:nvPr/>
        </p:nvSpPr>
        <p:spPr>
          <a:xfrm>
            <a:off x="3343409" y="4835242"/>
            <a:ext cx="389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Hier arbeiten wir weiter</a:t>
            </a:r>
          </a:p>
        </p:txBody>
      </p:sp>
      <p:sp>
        <p:nvSpPr>
          <p:cNvPr id="7" name="Gleichschenkliges Dreieck 6">
            <a:extLst>
              <a:ext uri="{FF2B5EF4-FFF2-40B4-BE49-F238E27FC236}">
                <a16:creationId xmlns:a16="http://schemas.microsoft.com/office/drawing/2014/main" id="{7C06F3EE-64CA-44A1-B862-76F7F387AA77}"/>
              </a:ext>
            </a:extLst>
          </p:cNvPr>
          <p:cNvSpPr/>
          <p:nvPr/>
        </p:nvSpPr>
        <p:spPr>
          <a:xfrm rot="10800000">
            <a:off x="3707904" y="3717032"/>
            <a:ext cx="1656184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943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theme/theme1.xml><?xml version="1.0" encoding="utf-8"?>
<a:theme xmlns:a="http://schemas.openxmlformats.org/drawingml/2006/main" name="Stacked_blocks_with_text_TP1019192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7D1131-01DC-425D-A73E-E22923FFE1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Gestapelte Blöcke mit Text</Template>
  <TotalTime>0</TotalTime>
  <Words>320</Words>
  <Application>Microsoft Office PowerPoint</Application>
  <PresentationFormat>Bildschirmpräsentation (4:3)</PresentationFormat>
  <Paragraphs>57</Paragraphs>
  <Slides>9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Medium Cond</vt:lpstr>
      <vt:lpstr>Stacked_blocks_with_text_TP101919213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2019-01-12T15:08:27Z</dcterms:created>
  <dcterms:modified xsi:type="dcterms:W3CDTF">2019-05-08T14:40:16Z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TC019192269991</vt:lpwstr>
  </property>
</Properties>
</file>